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6"/>
  </p:notesMasterIdLst>
  <p:sldIdLst>
    <p:sldId id="259" r:id="rId6"/>
    <p:sldId id="322" r:id="rId7"/>
    <p:sldId id="328" r:id="rId8"/>
    <p:sldId id="330" r:id="rId9"/>
    <p:sldId id="264" r:id="rId10"/>
    <p:sldId id="327" r:id="rId11"/>
    <p:sldId id="331" r:id="rId12"/>
    <p:sldId id="321" r:id="rId13"/>
    <p:sldId id="344" r:id="rId14"/>
    <p:sldId id="277" r:id="rId15"/>
    <p:sldId id="363" r:id="rId16"/>
    <p:sldId id="359" r:id="rId17"/>
    <p:sldId id="332" r:id="rId18"/>
    <p:sldId id="339" r:id="rId19"/>
    <p:sldId id="346" r:id="rId20"/>
    <p:sldId id="333" r:id="rId21"/>
    <p:sldId id="329" r:id="rId22"/>
    <p:sldId id="347" r:id="rId23"/>
    <p:sldId id="350" r:id="rId24"/>
    <p:sldId id="336" r:id="rId25"/>
    <p:sldId id="319" r:id="rId26"/>
    <p:sldId id="337" r:id="rId27"/>
    <p:sldId id="348" r:id="rId28"/>
    <p:sldId id="349" r:id="rId29"/>
    <p:sldId id="338" r:id="rId30"/>
    <p:sldId id="362" r:id="rId31"/>
    <p:sldId id="361" r:id="rId32"/>
    <p:sldId id="351" r:id="rId33"/>
    <p:sldId id="352" r:id="rId34"/>
    <p:sldId id="28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FF660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66" autoAdjust="0"/>
    <p:restoredTop sz="94710" autoAdjust="0"/>
  </p:normalViewPr>
  <p:slideViewPr>
    <p:cSldViewPr snapToGrid="0">
      <p:cViewPr varScale="1">
        <p:scale>
          <a:sx n="76" d="100"/>
          <a:sy n="76" d="100"/>
        </p:scale>
        <p:origin x="70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image" Target="../media/image50.png"/><Relationship Id="rId5" Type="http://schemas.openxmlformats.org/officeDocument/2006/relationships/image" Target="../media/image54.svg"/><Relationship Id="rId4" Type="http://schemas.openxmlformats.org/officeDocument/2006/relationships/image" Target="../media/image5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image" Target="../media/image50.png"/><Relationship Id="rId5" Type="http://schemas.openxmlformats.org/officeDocument/2006/relationships/image" Target="../media/image54.svg"/><Relationship Id="rId4" Type="http://schemas.openxmlformats.org/officeDocument/2006/relationships/image" Target="../media/image5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6326AF-D75D-41C0-B6FD-2BC979E54F7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GB"/>
        </a:p>
      </dgm:t>
    </dgm:pt>
    <dgm:pt modelId="{D4AA1807-BD90-423D-8BFD-91158459E4E9}">
      <dgm:prSet phldrT="[Text]"/>
      <dgm:spPr/>
      <dgm:t>
        <a:bodyPr/>
        <a:lstStyle/>
        <a:p>
          <a:pPr>
            <a:lnSpc>
              <a:spcPct val="100000"/>
            </a:lnSpc>
          </a:pPr>
          <a:r>
            <a:rPr lang="en-GB" dirty="0"/>
            <a:t>Transfer learning</a:t>
          </a:r>
        </a:p>
      </dgm:t>
    </dgm:pt>
    <dgm:pt modelId="{1ADF4C1B-74F2-467F-8AA8-9167CC2B5397}" type="parTrans" cxnId="{7974B7BE-2E55-47F0-B269-3FED21CC89D0}">
      <dgm:prSet/>
      <dgm:spPr/>
      <dgm:t>
        <a:bodyPr/>
        <a:lstStyle/>
        <a:p>
          <a:endParaRPr lang="en-GB"/>
        </a:p>
      </dgm:t>
    </dgm:pt>
    <dgm:pt modelId="{13B89B8B-8592-4694-8288-6C089BC86C0E}" type="sibTrans" cxnId="{7974B7BE-2E55-47F0-B269-3FED21CC89D0}">
      <dgm:prSet/>
      <dgm:spPr/>
      <dgm:t>
        <a:bodyPr/>
        <a:lstStyle/>
        <a:p>
          <a:endParaRPr lang="en-GB"/>
        </a:p>
      </dgm:t>
    </dgm:pt>
    <dgm:pt modelId="{0E40CEA4-004C-4DB8-A490-89475F782E18}">
      <dgm:prSet phldrT="[Text]"/>
      <dgm:spPr/>
      <dgm:t>
        <a:bodyPr/>
        <a:lstStyle/>
        <a:p>
          <a:pPr>
            <a:lnSpc>
              <a:spcPct val="100000"/>
            </a:lnSpc>
          </a:pPr>
          <a:r>
            <a:rPr lang="en-GB" dirty="0"/>
            <a:t>Object detection</a:t>
          </a:r>
        </a:p>
      </dgm:t>
    </dgm:pt>
    <dgm:pt modelId="{1CA92ABC-4772-45F9-9919-62551FC42FBD}" type="parTrans" cxnId="{251BEC24-B7A2-4B20-80D4-EB100BE424BC}">
      <dgm:prSet/>
      <dgm:spPr/>
      <dgm:t>
        <a:bodyPr/>
        <a:lstStyle/>
        <a:p>
          <a:endParaRPr lang="en-GB"/>
        </a:p>
      </dgm:t>
    </dgm:pt>
    <dgm:pt modelId="{63FBF052-616F-4192-8DFD-F9BA00916B24}" type="sibTrans" cxnId="{251BEC24-B7A2-4B20-80D4-EB100BE424BC}">
      <dgm:prSet/>
      <dgm:spPr/>
      <dgm:t>
        <a:bodyPr/>
        <a:lstStyle/>
        <a:p>
          <a:endParaRPr lang="en-GB"/>
        </a:p>
      </dgm:t>
    </dgm:pt>
    <dgm:pt modelId="{D736C517-DD36-4B10-84C7-9F364A0DF81B}">
      <dgm:prSet phldrT="[Text]"/>
      <dgm:spPr/>
      <dgm:t>
        <a:bodyPr/>
        <a:lstStyle/>
        <a:p>
          <a:pPr>
            <a:lnSpc>
              <a:spcPct val="100000"/>
            </a:lnSpc>
          </a:pPr>
          <a:r>
            <a:rPr lang="en-GB" dirty="0"/>
            <a:t>Data </a:t>
          </a:r>
          <a:r>
            <a:rPr lang="en-GB" dirty="0" err="1"/>
            <a:t>preprocessing</a:t>
          </a:r>
          <a:r>
            <a:rPr lang="en-GB" dirty="0"/>
            <a:t> and augmentation</a:t>
          </a:r>
        </a:p>
      </dgm:t>
    </dgm:pt>
    <dgm:pt modelId="{925A1B50-7C54-41DB-8097-3FEAB989E2A2}" type="parTrans" cxnId="{1C797419-987F-49DC-B287-1B159BD64BAF}">
      <dgm:prSet/>
      <dgm:spPr/>
      <dgm:t>
        <a:bodyPr/>
        <a:lstStyle/>
        <a:p>
          <a:endParaRPr lang="en-GB"/>
        </a:p>
      </dgm:t>
    </dgm:pt>
    <dgm:pt modelId="{FF8545C9-C106-4F79-B451-8213BAE25FF9}" type="sibTrans" cxnId="{1C797419-987F-49DC-B287-1B159BD64BAF}">
      <dgm:prSet/>
      <dgm:spPr/>
      <dgm:t>
        <a:bodyPr/>
        <a:lstStyle/>
        <a:p>
          <a:endParaRPr lang="en-GB"/>
        </a:p>
      </dgm:t>
    </dgm:pt>
    <dgm:pt modelId="{250C873C-12FC-4FCA-9367-5C9C86D125F5}">
      <dgm:prSet phldrT="[Text]"/>
      <dgm:spPr/>
      <dgm:t>
        <a:bodyPr spcFirstLastPara="0" vert="horz" wrap="square" lIns="128016" tIns="128016" rIns="128016" bIns="128016" numCol="1" spcCol="1270" anchor="ctr" anchorCtr="0"/>
        <a:lstStyle/>
        <a:p>
          <a:pPr>
            <a:lnSpc>
              <a:spcPct val="100000"/>
            </a:lnSpc>
          </a:pPr>
          <a:endParaRPr lang="en-GB" kern="1200" dirty="0">
            <a:latin typeface="Calibri" panose="020F0502020204030204"/>
            <a:ea typeface="+mn-ea"/>
            <a:cs typeface="+mn-cs"/>
          </a:endParaRPr>
        </a:p>
      </dgm:t>
    </dgm:pt>
    <dgm:pt modelId="{92BB1C61-12AB-4554-9477-78C5EF0E69FF}" type="parTrans" cxnId="{5C654D4E-38AB-442F-AE10-52C53DB95E24}">
      <dgm:prSet/>
      <dgm:spPr/>
      <dgm:t>
        <a:bodyPr/>
        <a:lstStyle/>
        <a:p>
          <a:endParaRPr lang="en-GB"/>
        </a:p>
      </dgm:t>
    </dgm:pt>
    <dgm:pt modelId="{39EF80EC-EBDE-4109-808D-8BC1CE7043DE}" type="sibTrans" cxnId="{5C654D4E-38AB-442F-AE10-52C53DB95E24}">
      <dgm:prSet/>
      <dgm:spPr/>
      <dgm:t>
        <a:bodyPr/>
        <a:lstStyle/>
        <a:p>
          <a:endParaRPr lang="en-GB"/>
        </a:p>
      </dgm:t>
    </dgm:pt>
    <dgm:pt modelId="{7C123C6D-1B4B-47B7-AE61-FCDBE6E5EC07}" type="pres">
      <dgm:prSet presAssocID="{CD6326AF-D75D-41C0-B6FD-2BC979E54F79}" presName="root" presStyleCnt="0">
        <dgm:presLayoutVars>
          <dgm:dir/>
          <dgm:resizeHandles val="exact"/>
        </dgm:presLayoutVars>
      </dgm:prSet>
      <dgm:spPr/>
    </dgm:pt>
    <dgm:pt modelId="{5550C9A4-A445-4CBD-A477-A74B42210E4B}" type="pres">
      <dgm:prSet presAssocID="{D4AA1807-BD90-423D-8BFD-91158459E4E9}" presName="compNode" presStyleCnt="0"/>
      <dgm:spPr/>
    </dgm:pt>
    <dgm:pt modelId="{F0F6FA38-2694-40D0-81D4-D8FC02F18783}" type="pres">
      <dgm:prSet presAssocID="{D4AA1807-BD90-423D-8BFD-91158459E4E9}" presName="bgRect" presStyleLbl="bgShp" presStyleIdx="0" presStyleCnt="4"/>
      <dgm:spPr/>
    </dgm:pt>
    <dgm:pt modelId="{94EDE12C-E4D3-4243-ADA5-62DA4E70CB44}" type="pres">
      <dgm:prSet presAssocID="{D4AA1807-BD90-423D-8BFD-91158459E4E9}" presName="iconRect" presStyleLbl="node1" presStyleIdx="0" presStyleCnt="4"/>
      <dgm:spPr>
        <a:blipFill>
          <a:blip xmlns:r="http://schemas.openxmlformats.org/officeDocument/2006/relationships" r:embed="rId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a:blipFill>
        <a:ln>
          <a:noFill/>
        </a:ln>
      </dgm:spPr>
    </dgm:pt>
    <dgm:pt modelId="{FF0CBBDC-BBE6-4079-9474-7AF1470AA59D}" type="pres">
      <dgm:prSet presAssocID="{D4AA1807-BD90-423D-8BFD-91158459E4E9}" presName="spaceRect" presStyleCnt="0"/>
      <dgm:spPr/>
    </dgm:pt>
    <dgm:pt modelId="{819CE101-EED0-4791-A806-3A70303F7D0B}" type="pres">
      <dgm:prSet presAssocID="{D4AA1807-BD90-423D-8BFD-91158459E4E9}" presName="parTx" presStyleLbl="revTx" presStyleIdx="0" presStyleCnt="4">
        <dgm:presLayoutVars>
          <dgm:chMax val="0"/>
          <dgm:chPref val="0"/>
        </dgm:presLayoutVars>
      </dgm:prSet>
      <dgm:spPr/>
    </dgm:pt>
    <dgm:pt modelId="{4BBAFCE7-734E-44CA-A5BA-CD332A4C1BAA}" type="pres">
      <dgm:prSet presAssocID="{13B89B8B-8592-4694-8288-6C089BC86C0E}" presName="sibTrans" presStyleCnt="0"/>
      <dgm:spPr/>
    </dgm:pt>
    <dgm:pt modelId="{6D2A68B0-C568-43D6-9F46-09462D3FDD77}" type="pres">
      <dgm:prSet presAssocID="{0E40CEA4-004C-4DB8-A490-89475F782E18}" presName="compNode" presStyleCnt="0"/>
      <dgm:spPr/>
    </dgm:pt>
    <dgm:pt modelId="{9EA4EBE5-2D3F-49F0-B47D-72244945CCFE}" type="pres">
      <dgm:prSet presAssocID="{0E40CEA4-004C-4DB8-A490-89475F782E18}" presName="bgRect" presStyleLbl="bgShp" presStyleIdx="1" presStyleCnt="4" custLinFactNeighborX="-1234" custLinFactNeighborY="-1623"/>
      <dgm:spPr/>
    </dgm:pt>
    <dgm:pt modelId="{50DEEE35-720F-4C54-AADE-DDBE538EDAC7}" type="pres">
      <dgm:prSet presAssocID="{0E40CEA4-004C-4DB8-A490-89475F782E18}" presName="iconRect" presStyleLbl="node1" presStyleIdx="1" presStyleCnt="4"/>
      <dgm:spPr>
        <a:blipFill>
          <a:blip xmlns:r="http://schemas.openxmlformats.org/officeDocument/2006/relationships" r:embed="rId2">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Magnifying glass with solid fill"/>
        </a:ext>
      </dgm:extLst>
    </dgm:pt>
    <dgm:pt modelId="{823B2A56-2157-4EE6-9EC7-F07B64369794}" type="pres">
      <dgm:prSet presAssocID="{0E40CEA4-004C-4DB8-A490-89475F782E18}" presName="spaceRect" presStyleCnt="0"/>
      <dgm:spPr/>
    </dgm:pt>
    <dgm:pt modelId="{A9EFC365-7AF3-4BD1-BF01-B01C4A652A0A}" type="pres">
      <dgm:prSet presAssocID="{0E40CEA4-004C-4DB8-A490-89475F782E18}" presName="parTx" presStyleLbl="revTx" presStyleIdx="1" presStyleCnt="4">
        <dgm:presLayoutVars>
          <dgm:chMax val="0"/>
          <dgm:chPref val="0"/>
        </dgm:presLayoutVars>
      </dgm:prSet>
      <dgm:spPr/>
    </dgm:pt>
    <dgm:pt modelId="{7087CD4B-9CE3-4DE3-8D65-7349BDF4C23E}" type="pres">
      <dgm:prSet presAssocID="{63FBF052-616F-4192-8DFD-F9BA00916B24}" presName="sibTrans" presStyleCnt="0"/>
      <dgm:spPr/>
    </dgm:pt>
    <dgm:pt modelId="{A1845518-A84D-4C1E-9BA0-E41D42A685B2}" type="pres">
      <dgm:prSet presAssocID="{D736C517-DD36-4B10-84C7-9F364A0DF81B}" presName="compNode" presStyleCnt="0"/>
      <dgm:spPr/>
    </dgm:pt>
    <dgm:pt modelId="{6B748584-E943-4C31-A709-270634EE49EB}" type="pres">
      <dgm:prSet presAssocID="{D736C517-DD36-4B10-84C7-9F364A0DF81B}" presName="bgRect" presStyleLbl="bgShp" presStyleIdx="2" presStyleCnt="4" custLinFactNeighborY="2534"/>
      <dgm:spPr/>
    </dgm:pt>
    <dgm:pt modelId="{42CF827C-4630-4073-A528-7B552C358D97}" type="pres">
      <dgm:prSet presAssocID="{D736C517-DD36-4B10-84C7-9F364A0DF81B}" presName="iconRect" presStyleLbl="node1" presStyleIdx="2"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umbbell"/>
        </a:ext>
      </dgm:extLst>
    </dgm:pt>
    <dgm:pt modelId="{8BA655FE-7268-4B1B-BE9E-AD32CE832C31}" type="pres">
      <dgm:prSet presAssocID="{D736C517-DD36-4B10-84C7-9F364A0DF81B}" presName="spaceRect" presStyleCnt="0"/>
      <dgm:spPr/>
    </dgm:pt>
    <dgm:pt modelId="{121CCD59-4221-4185-97F2-B78074806C10}" type="pres">
      <dgm:prSet presAssocID="{D736C517-DD36-4B10-84C7-9F364A0DF81B}" presName="parTx" presStyleLbl="revTx" presStyleIdx="2" presStyleCnt="4">
        <dgm:presLayoutVars>
          <dgm:chMax val="0"/>
          <dgm:chPref val="0"/>
        </dgm:presLayoutVars>
      </dgm:prSet>
      <dgm:spPr/>
    </dgm:pt>
    <dgm:pt modelId="{F7C4D417-9C67-4712-BAD5-BBE7B373CADE}" type="pres">
      <dgm:prSet presAssocID="{FF8545C9-C106-4F79-B451-8213BAE25FF9}" presName="sibTrans" presStyleCnt="0"/>
      <dgm:spPr/>
    </dgm:pt>
    <dgm:pt modelId="{5B07FB50-B1C9-4F03-9B47-61DD8AE897BC}" type="pres">
      <dgm:prSet presAssocID="{250C873C-12FC-4FCA-9367-5C9C86D125F5}" presName="compNode" presStyleCnt="0"/>
      <dgm:spPr/>
    </dgm:pt>
    <dgm:pt modelId="{0D2DA649-6B16-46A0-99F8-6A6E09BF8086}" type="pres">
      <dgm:prSet presAssocID="{250C873C-12FC-4FCA-9367-5C9C86D125F5}" presName="bgRect" presStyleLbl="bgShp" presStyleIdx="3" presStyleCnt="4" custLinFactNeighborY="737"/>
      <dgm:spPr/>
    </dgm:pt>
    <dgm:pt modelId="{97F50572-2F46-4495-AA55-B4EB3738569B}" type="pres">
      <dgm:prSet presAssocID="{250C873C-12FC-4FCA-9367-5C9C86D125F5}" presName="iconRect" presStyleLbl="node1" presStyleIdx="3" presStyleCnt="4"/>
      <dgm:spPr>
        <a:ln>
          <a:noFill/>
        </a:ln>
      </dgm:spPr>
    </dgm:pt>
    <dgm:pt modelId="{F7C8AD3E-0927-46F5-AEB2-AE90784F69F8}" type="pres">
      <dgm:prSet presAssocID="{250C873C-12FC-4FCA-9367-5C9C86D125F5}" presName="spaceRect" presStyleCnt="0"/>
      <dgm:spPr/>
    </dgm:pt>
    <dgm:pt modelId="{7BC11EB3-68C0-430A-A463-C33DC2A7242E}" type="pres">
      <dgm:prSet presAssocID="{250C873C-12FC-4FCA-9367-5C9C86D125F5}" presName="parTx" presStyleLbl="revTx" presStyleIdx="3" presStyleCnt="4">
        <dgm:presLayoutVars>
          <dgm:chMax val="0"/>
          <dgm:chPref val="0"/>
        </dgm:presLayoutVars>
      </dgm:prSet>
      <dgm:spPr/>
    </dgm:pt>
  </dgm:ptLst>
  <dgm:cxnLst>
    <dgm:cxn modelId="{1C797419-987F-49DC-B287-1B159BD64BAF}" srcId="{CD6326AF-D75D-41C0-B6FD-2BC979E54F79}" destId="{D736C517-DD36-4B10-84C7-9F364A0DF81B}" srcOrd="2" destOrd="0" parTransId="{925A1B50-7C54-41DB-8097-3FEAB989E2A2}" sibTransId="{FF8545C9-C106-4F79-B451-8213BAE25FF9}"/>
    <dgm:cxn modelId="{251BEC24-B7A2-4B20-80D4-EB100BE424BC}" srcId="{CD6326AF-D75D-41C0-B6FD-2BC979E54F79}" destId="{0E40CEA4-004C-4DB8-A490-89475F782E18}" srcOrd="1" destOrd="0" parTransId="{1CA92ABC-4772-45F9-9919-62551FC42FBD}" sibTransId="{63FBF052-616F-4192-8DFD-F9BA00916B24}"/>
    <dgm:cxn modelId="{DEBBF227-9857-47E1-908B-E4E0E5B15937}" type="presOf" srcId="{0E40CEA4-004C-4DB8-A490-89475F782E18}" destId="{A9EFC365-7AF3-4BD1-BF01-B01C4A652A0A}" srcOrd="0" destOrd="0" presId="urn:microsoft.com/office/officeart/2018/2/layout/IconVerticalSolidList"/>
    <dgm:cxn modelId="{4815622C-67F9-4E23-BAE8-61A9C693EAA9}" type="presOf" srcId="{CD6326AF-D75D-41C0-B6FD-2BC979E54F79}" destId="{7C123C6D-1B4B-47B7-AE61-FCDBE6E5EC07}" srcOrd="0" destOrd="0" presId="urn:microsoft.com/office/officeart/2018/2/layout/IconVerticalSolidList"/>
    <dgm:cxn modelId="{5C654D4E-38AB-442F-AE10-52C53DB95E24}" srcId="{CD6326AF-D75D-41C0-B6FD-2BC979E54F79}" destId="{250C873C-12FC-4FCA-9367-5C9C86D125F5}" srcOrd="3" destOrd="0" parTransId="{92BB1C61-12AB-4554-9477-78C5EF0E69FF}" sibTransId="{39EF80EC-EBDE-4109-808D-8BC1CE7043DE}"/>
    <dgm:cxn modelId="{7C297478-D9FA-4E2F-A9BB-D9E92431983A}" type="presOf" srcId="{250C873C-12FC-4FCA-9367-5C9C86D125F5}" destId="{7BC11EB3-68C0-430A-A463-C33DC2A7242E}" srcOrd="0" destOrd="0" presId="urn:microsoft.com/office/officeart/2018/2/layout/IconVerticalSolidList"/>
    <dgm:cxn modelId="{B5E49BBE-0B62-4A97-B333-5E6CFB425D65}" type="presOf" srcId="{D736C517-DD36-4B10-84C7-9F364A0DF81B}" destId="{121CCD59-4221-4185-97F2-B78074806C10}" srcOrd="0" destOrd="0" presId="urn:microsoft.com/office/officeart/2018/2/layout/IconVerticalSolidList"/>
    <dgm:cxn modelId="{7974B7BE-2E55-47F0-B269-3FED21CC89D0}" srcId="{CD6326AF-D75D-41C0-B6FD-2BC979E54F79}" destId="{D4AA1807-BD90-423D-8BFD-91158459E4E9}" srcOrd="0" destOrd="0" parTransId="{1ADF4C1B-74F2-467F-8AA8-9167CC2B5397}" sibTransId="{13B89B8B-8592-4694-8288-6C089BC86C0E}"/>
    <dgm:cxn modelId="{E6259CEE-F77A-4948-A16D-06DE250F29A4}" type="presOf" srcId="{D4AA1807-BD90-423D-8BFD-91158459E4E9}" destId="{819CE101-EED0-4791-A806-3A70303F7D0B}" srcOrd="0" destOrd="0" presId="urn:microsoft.com/office/officeart/2018/2/layout/IconVerticalSolidList"/>
    <dgm:cxn modelId="{90334FD7-AED7-43AA-A925-93A0994E4B56}" type="presParOf" srcId="{7C123C6D-1B4B-47B7-AE61-FCDBE6E5EC07}" destId="{5550C9A4-A445-4CBD-A477-A74B42210E4B}" srcOrd="0" destOrd="0" presId="urn:microsoft.com/office/officeart/2018/2/layout/IconVerticalSolidList"/>
    <dgm:cxn modelId="{778D866A-E526-4195-945A-C9049B926CBB}" type="presParOf" srcId="{5550C9A4-A445-4CBD-A477-A74B42210E4B}" destId="{F0F6FA38-2694-40D0-81D4-D8FC02F18783}" srcOrd="0" destOrd="0" presId="urn:microsoft.com/office/officeart/2018/2/layout/IconVerticalSolidList"/>
    <dgm:cxn modelId="{AE627057-E9F0-4E2F-B145-3BF96763CBDB}" type="presParOf" srcId="{5550C9A4-A445-4CBD-A477-A74B42210E4B}" destId="{94EDE12C-E4D3-4243-ADA5-62DA4E70CB44}" srcOrd="1" destOrd="0" presId="urn:microsoft.com/office/officeart/2018/2/layout/IconVerticalSolidList"/>
    <dgm:cxn modelId="{3A480CA0-3E6A-4983-88E8-5DDDFA97CB2E}" type="presParOf" srcId="{5550C9A4-A445-4CBD-A477-A74B42210E4B}" destId="{FF0CBBDC-BBE6-4079-9474-7AF1470AA59D}" srcOrd="2" destOrd="0" presId="urn:microsoft.com/office/officeart/2018/2/layout/IconVerticalSolidList"/>
    <dgm:cxn modelId="{CD5B8AD6-F67D-40AC-86B5-89AA35B5EFB3}" type="presParOf" srcId="{5550C9A4-A445-4CBD-A477-A74B42210E4B}" destId="{819CE101-EED0-4791-A806-3A70303F7D0B}" srcOrd="3" destOrd="0" presId="urn:microsoft.com/office/officeart/2018/2/layout/IconVerticalSolidList"/>
    <dgm:cxn modelId="{E2D41715-98F1-42DE-AF9C-BE86F80C2B6B}" type="presParOf" srcId="{7C123C6D-1B4B-47B7-AE61-FCDBE6E5EC07}" destId="{4BBAFCE7-734E-44CA-A5BA-CD332A4C1BAA}" srcOrd="1" destOrd="0" presId="urn:microsoft.com/office/officeart/2018/2/layout/IconVerticalSolidList"/>
    <dgm:cxn modelId="{202370BC-5335-4329-A37B-673D08F67A49}" type="presParOf" srcId="{7C123C6D-1B4B-47B7-AE61-FCDBE6E5EC07}" destId="{6D2A68B0-C568-43D6-9F46-09462D3FDD77}" srcOrd="2" destOrd="0" presId="urn:microsoft.com/office/officeart/2018/2/layout/IconVerticalSolidList"/>
    <dgm:cxn modelId="{268B0926-1B1F-4938-926C-C448D18AE255}" type="presParOf" srcId="{6D2A68B0-C568-43D6-9F46-09462D3FDD77}" destId="{9EA4EBE5-2D3F-49F0-B47D-72244945CCFE}" srcOrd="0" destOrd="0" presId="urn:microsoft.com/office/officeart/2018/2/layout/IconVerticalSolidList"/>
    <dgm:cxn modelId="{E98E24D1-1A54-47A3-8B4E-0771F3974711}" type="presParOf" srcId="{6D2A68B0-C568-43D6-9F46-09462D3FDD77}" destId="{50DEEE35-720F-4C54-AADE-DDBE538EDAC7}" srcOrd="1" destOrd="0" presId="urn:microsoft.com/office/officeart/2018/2/layout/IconVerticalSolidList"/>
    <dgm:cxn modelId="{BD50B48B-2C79-4783-8CFB-53F8D697C622}" type="presParOf" srcId="{6D2A68B0-C568-43D6-9F46-09462D3FDD77}" destId="{823B2A56-2157-4EE6-9EC7-F07B64369794}" srcOrd="2" destOrd="0" presId="urn:microsoft.com/office/officeart/2018/2/layout/IconVerticalSolidList"/>
    <dgm:cxn modelId="{0BCA5D6A-2FB1-4E8C-BC25-C321D39FB922}" type="presParOf" srcId="{6D2A68B0-C568-43D6-9F46-09462D3FDD77}" destId="{A9EFC365-7AF3-4BD1-BF01-B01C4A652A0A}" srcOrd="3" destOrd="0" presId="urn:microsoft.com/office/officeart/2018/2/layout/IconVerticalSolidList"/>
    <dgm:cxn modelId="{1C20EF30-C68F-452F-8C31-4CDDE50D6132}" type="presParOf" srcId="{7C123C6D-1B4B-47B7-AE61-FCDBE6E5EC07}" destId="{7087CD4B-9CE3-4DE3-8D65-7349BDF4C23E}" srcOrd="3" destOrd="0" presId="urn:microsoft.com/office/officeart/2018/2/layout/IconVerticalSolidList"/>
    <dgm:cxn modelId="{56486009-D50B-40BB-8BD9-E2ED4CB6CB5B}" type="presParOf" srcId="{7C123C6D-1B4B-47B7-AE61-FCDBE6E5EC07}" destId="{A1845518-A84D-4C1E-9BA0-E41D42A685B2}" srcOrd="4" destOrd="0" presId="urn:microsoft.com/office/officeart/2018/2/layout/IconVerticalSolidList"/>
    <dgm:cxn modelId="{D1339F4A-1060-452D-8FEC-C6CC75CC0636}" type="presParOf" srcId="{A1845518-A84D-4C1E-9BA0-E41D42A685B2}" destId="{6B748584-E943-4C31-A709-270634EE49EB}" srcOrd="0" destOrd="0" presId="urn:microsoft.com/office/officeart/2018/2/layout/IconVerticalSolidList"/>
    <dgm:cxn modelId="{7AE8A637-2082-4ADC-9BB1-964ED90E8877}" type="presParOf" srcId="{A1845518-A84D-4C1E-9BA0-E41D42A685B2}" destId="{42CF827C-4630-4073-A528-7B552C358D97}" srcOrd="1" destOrd="0" presId="urn:microsoft.com/office/officeart/2018/2/layout/IconVerticalSolidList"/>
    <dgm:cxn modelId="{961DC12C-3579-48DF-BA7E-E51A8BF6903E}" type="presParOf" srcId="{A1845518-A84D-4C1E-9BA0-E41D42A685B2}" destId="{8BA655FE-7268-4B1B-BE9E-AD32CE832C31}" srcOrd="2" destOrd="0" presId="urn:microsoft.com/office/officeart/2018/2/layout/IconVerticalSolidList"/>
    <dgm:cxn modelId="{4032A320-F565-4E5E-9AE5-492A799C4978}" type="presParOf" srcId="{A1845518-A84D-4C1E-9BA0-E41D42A685B2}" destId="{121CCD59-4221-4185-97F2-B78074806C10}" srcOrd="3" destOrd="0" presId="urn:microsoft.com/office/officeart/2018/2/layout/IconVerticalSolidList"/>
    <dgm:cxn modelId="{01461AFA-8CA1-4672-8379-67B3E9252AE7}" type="presParOf" srcId="{7C123C6D-1B4B-47B7-AE61-FCDBE6E5EC07}" destId="{F7C4D417-9C67-4712-BAD5-BBE7B373CADE}" srcOrd="5" destOrd="0" presId="urn:microsoft.com/office/officeart/2018/2/layout/IconVerticalSolidList"/>
    <dgm:cxn modelId="{136778D1-F75E-4540-AF06-BB60C1FF0B9F}" type="presParOf" srcId="{7C123C6D-1B4B-47B7-AE61-FCDBE6E5EC07}" destId="{5B07FB50-B1C9-4F03-9B47-61DD8AE897BC}" srcOrd="6" destOrd="0" presId="urn:microsoft.com/office/officeart/2018/2/layout/IconVerticalSolidList"/>
    <dgm:cxn modelId="{7E40C50B-6A6C-4700-902C-31644F4C35C0}" type="presParOf" srcId="{5B07FB50-B1C9-4F03-9B47-61DD8AE897BC}" destId="{0D2DA649-6B16-46A0-99F8-6A6E09BF8086}" srcOrd="0" destOrd="0" presId="urn:microsoft.com/office/officeart/2018/2/layout/IconVerticalSolidList"/>
    <dgm:cxn modelId="{9CC6C1F4-2D64-42F6-8A53-BBBBEC0DDDD6}" type="presParOf" srcId="{5B07FB50-B1C9-4F03-9B47-61DD8AE897BC}" destId="{97F50572-2F46-4495-AA55-B4EB3738569B}" srcOrd="1" destOrd="0" presId="urn:microsoft.com/office/officeart/2018/2/layout/IconVerticalSolidList"/>
    <dgm:cxn modelId="{147F8A3E-8A07-466D-A573-AD148E635AC5}" type="presParOf" srcId="{5B07FB50-B1C9-4F03-9B47-61DD8AE897BC}" destId="{F7C8AD3E-0927-46F5-AEB2-AE90784F69F8}" srcOrd="2" destOrd="0" presId="urn:microsoft.com/office/officeart/2018/2/layout/IconVerticalSolidList"/>
    <dgm:cxn modelId="{8F7B38E4-F0EC-4B46-A366-76F41C92F6EF}" type="presParOf" srcId="{5B07FB50-B1C9-4F03-9B47-61DD8AE897BC}" destId="{7BC11EB3-68C0-430A-A463-C33DC2A7242E}"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6326AF-D75D-41C0-B6FD-2BC979E54F79}"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en-GB"/>
        </a:p>
      </dgm:t>
    </dgm:pt>
    <dgm:pt modelId="{D4AA1807-BD90-423D-8BFD-91158459E4E9}">
      <dgm:prSet phldrT="[Text]"/>
      <dgm:spPr>
        <a:solidFill>
          <a:schemeClr val="accent4"/>
        </a:solidFill>
      </dgm:spPr>
      <dgm:t>
        <a:bodyPr/>
        <a:lstStyle/>
        <a:p>
          <a:r>
            <a:rPr lang="en-GB" dirty="0">
              <a:ln>
                <a:noFill/>
              </a:ln>
            </a:rPr>
            <a:t>Significance of the models/ techniques</a:t>
          </a:r>
        </a:p>
      </dgm:t>
    </dgm:pt>
    <dgm:pt modelId="{1ADF4C1B-74F2-467F-8AA8-9167CC2B5397}" type="parTrans" cxnId="{7974B7BE-2E55-47F0-B269-3FED21CC89D0}">
      <dgm:prSet/>
      <dgm:spPr/>
      <dgm:t>
        <a:bodyPr/>
        <a:lstStyle/>
        <a:p>
          <a:endParaRPr lang="en-GB">
            <a:ln>
              <a:noFill/>
            </a:ln>
          </a:endParaRPr>
        </a:p>
      </dgm:t>
    </dgm:pt>
    <dgm:pt modelId="{13B89B8B-8592-4694-8288-6C089BC86C0E}" type="sibTrans" cxnId="{7974B7BE-2E55-47F0-B269-3FED21CC89D0}">
      <dgm:prSet/>
      <dgm:spPr/>
      <dgm:t>
        <a:bodyPr/>
        <a:lstStyle/>
        <a:p>
          <a:endParaRPr lang="en-GB">
            <a:ln>
              <a:noFill/>
            </a:ln>
          </a:endParaRPr>
        </a:p>
      </dgm:t>
    </dgm:pt>
    <dgm:pt modelId="{0E40CEA4-004C-4DB8-A490-89475F782E18}">
      <dgm:prSet phldrT="[Text]"/>
      <dgm:spPr>
        <a:solidFill>
          <a:schemeClr val="accent2"/>
        </a:solidFill>
        <a:ln>
          <a:noFill/>
        </a:ln>
      </dgm:spPr>
      <dgm:t>
        <a:bodyPr/>
        <a:lstStyle/>
        <a:p>
          <a:r>
            <a:rPr lang="en-GB" dirty="0">
              <a:ln>
                <a:noFill/>
              </a:ln>
              <a:solidFill>
                <a:prstClr val="white"/>
              </a:solidFill>
              <a:latin typeface="Calibri" panose="020F0502020204030204"/>
              <a:ea typeface="+mn-ea"/>
              <a:cs typeface="+mn-cs"/>
            </a:rPr>
            <a:t>Limitations</a:t>
          </a:r>
          <a:endParaRPr lang="en-GB" dirty="0">
            <a:ln>
              <a:noFill/>
            </a:ln>
          </a:endParaRPr>
        </a:p>
      </dgm:t>
    </dgm:pt>
    <dgm:pt modelId="{1CA92ABC-4772-45F9-9919-62551FC42FBD}" type="parTrans" cxnId="{251BEC24-B7A2-4B20-80D4-EB100BE424BC}">
      <dgm:prSet/>
      <dgm:spPr/>
      <dgm:t>
        <a:bodyPr/>
        <a:lstStyle/>
        <a:p>
          <a:endParaRPr lang="en-GB">
            <a:ln>
              <a:noFill/>
            </a:ln>
          </a:endParaRPr>
        </a:p>
      </dgm:t>
    </dgm:pt>
    <dgm:pt modelId="{63FBF052-616F-4192-8DFD-F9BA00916B24}" type="sibTrans" cxnId="{251BEC24-B7A2-4B20-80D4-EB100BE424BC}">
      <dgm:prSet/>
      <dgm:spPr/>
      <dgm:t>
        <a:bodyPr/>
        <a:lstStyle/>
        <a:p>
          <a:endParaRPr lang="en-GB">
            <a:ln>
              <a:noFill/>
            </a:ln>
          </a:endParaRPr>
        </a:p>
      </dgm:t>
    </dgm:pt>
    <dgm:pt modelId="{D736C517-DD36-4B10-84C7-9F364A0DF81B}">
      <dgm:prSet phldrT="[Text]"/>
      <dgm:spPr>
        <a:solidFill>
          <a:schemeClr val="accent4"/>
        </a:solidFill>
      </dgm:spPr>
      <dgm:t>
        <a:bodyPr/>
        <a:lstStyle/>
        <a:p>
          <a:r>
            <a:rPr lang="en-GB" dirty="0">
              <a:ln>
                <a:noFill/>
              </a:ln>
            </a:rPr>
            <a:t>Performance</a:t>
          </a:r>
        </a:p>
        <a:p>
          <a:r>
            <a:rPr lang="en-GB" dirty="0">
              <a:ln>
                <a:noFill/>
              </a:ln>
            </a:rPr>
            <a:t>Strengths</a:t>
          </a:r>
        </a:p>
      </dgm:t>
    </dgm:pt>
    <dgm:pt modelId="{925A1B50-7C54-41DB-8097-3FEAB989E2A2}" type="parTrans" cxnId="{1C797419-987F-49DC-B287-1B159BD64BAF}">
      <dgm:prSet/>
      <dgm:spPr/>
      <dgm:t>
        <a:bodyPr/>
        <a:lstStyle/>
        <a:p>
          <a:endParaRPr lang="en-GB">
            <a:ln>
              <a:noFill/>
            </a:ln>
          </a:endParaRPr>
        </a:p>
      </dgm:t>
    </dgm:pt>
    <dgm:pt modelId="{FF8545C9-C106-4F79-B451-8213BAE25FF9}" type="sibTrans" cxnId="{1C797419-987F-49DC-B287-1B159BD64BAF}">
      <dgm:prSet/>
      <dgm:spPr/>
      <dgm:t>
        <a:bodyPr/>
        <a:lstStyle/>
        <a:p>
          <a:endParaRPr lang="en-GB">
            <a:ln>
              <a:noFill/>
            </a:ln>
          </a:endParaRPr>
        </a:p>
      </dgm:t>
    </dgm:pt>
    <dgm:pt modelId="{250C873C-12FC-4FCA-9367-5C9C86D125F5}">
      <dgm:prSet phldrT="[Text]" custT="1"/>
      <dgm:spPr>
        <a:solidFill>
          <a:schemeClr val="accent2"/>
        </a:solidFill>
        <a:ln w="12700" cap="flat" cmpd="sng" algn="ctr">
          <a:solidFill>
            <a:srgbClr val="1D6FA9">
              <a:lumMod val="60000"/>
              <a:lumOff val="40000"/>
            </a:srgbClr>
          </a:solidFill>
          <a:prstDash val="solid"/>
          <a:miter lim="800000"/>
        </a:ln>
        <a:effectLst/>
      </dgm:spPr>
      <dgm:t>
        <a:bodyPr spcFirstLastPara="0" vert="horz" wrap="square" lIns="128016" tIns="128016" rIns="128016" bIns="128016" numCol="1" spcCol="1270" anchor="ctr" anchorCtr="0"/>
        <a:lstStyle/>
        <a:p>
          <a:pPr marL="0" lvl="0" indent="0" algn="ctr" defTabSz="800100">
            <a:lnSpc>
              <a:spcPct val="90000"/>
            </a:lnSpc>
            <a:spcBef>
              <a:spcPct val="0"/>
            </a:spcBef>
            <a:spcAft>
              <a:spcPct val="35000"/>
            </a:spcAft>
            <a:buNone/>
          </a:pPr>
          <a:r>
            <a:rPr lang="en-GB" sz="1800" kern="1200" dirty="0">
              <a:ln>
                <a:noFill/>
              </a:ln>
              <a:solidFill>
                <a:prstClr val="white"/>
              </a:solidFill>
              <a:latin typeface="Calibri" panose="020F0502020204030204"/>
              <a:ea typeface="+mn-ea"/>
              <a:cs typeface="+mn-cs"/>
            </a:rPr>
            <a:t>Future work</a:t>
          </a:r>
        </a:p>
      </dgm:t>
    </dgm:pt>
    <dgm:pt modelId="{92BB1C61-12AB-4554-9477-78C5EF0E69FF}" type="parTrans" cxnId="{5C654D4E-38AB-442F-AE10-52C53DB95E24}">
      <dgm:prSet/>
      <dgm:spPr/>
      <dgm:t>
        <a:bodyPr/>
        <a:lstStyle/>
        <a:p>
          <a:endParaRPr lang="en-GB">
            <a:ln>
              <a:noFill/>
            </a:ln>
          </a:endParaRPr>
        </a:p>
      </dgm:t>
    </dgm:pt>
    <dgm:pt modelId="{39EF80EC-EBDE-4109-808D-8BC1CE7043DE}" type="sibTrans" cxnId="{5C654D4E-38AB-442F-AE10-52C53DB95E24}">
      <dgm:prSet/>
      <dgm:spPr/>
      <dgm:t>
        <a:bodyPr/>
        <a:lstStyle/>
        <a:p>
          <a:endParaRPr lang="en-GB">
            <a:ln>
              <a:noFill/>
            </a:ln>
          </a:endParaRPr>
        </a:p>
      </dgm:t>
    </dgm:pt>
    <dgm:pt modelId="{9774EDB6-A0DD-4A37-AE75-004F5C12BD08}" type="pres">
      <dgm:prSet presAssocID="{CD6326AF-D75D-41C0-B6FD-2BC979E54F79}" presName="cycleMatrixDiagram" presStyleCnt="0">
        <dgm:presLayoutVars>
          <dgm:chMax val="1"/>
          <dgm:dir/>
          <dgm:animLvl val="lvl"/>
          <dgm:resizeHandles val="exact"/>
        </dgm:presLayoutVars>
      </dgm:prSet>
      <dgm:spPr/>
    </dgm:pt>
    <dgm:pt modelId="{480A2017-3283-4075-8F2A-C1973C2313A4}" type="pres">
      <dgm:prSet presAssocID="{CD6326AF-D75D-41C0-B6FD-2BC979E54F79}" presName="children" presStyleCnt="0"/>
      <dgm:spPr/>
    </dgm:pt>
    <dgm:pt modelId="{4A178A5F-E846-4FB0-867C-74EEB8791B25}" type="pres">
      <dgm:prSet presAssocID="{CD6326AF-D75D-41C0-B6FD-2BC979E54F79}" presName="childPlaceholder" presStyleCnt="0"/>
      <dgm:spPr/>
    </dgm:pt>
    <dgm:pt modelId="{B9564469-CC36-4B50-B97A-D735E95F37B9}" type="pres">
      <dgm:prSet presAssocID="{CD6326AF-D75D-41C0-B6FD-2BC979E54F79}" presName="circle" presStyleCnt="0"/>
      <dgm:spPr/>
    </dgm:pt>
    <dgm:pt modelId="{53A7118F-5870-473F-8E4B-B2C3F40B286D}" type="pres">
      <dgm:prSet presAssocID="{CD6326AF-D75D-41C0-B6FD-2BC979E54F79}" presName="quadrant1" presStyleLbl="node1" presStyleIdx="0" presStyleCnt="4">
        <dgm:presLayoutVars>
          <dgm:chMax val="1"/>
          <dgm:bulletEnabled val="1"/>
        </dgm:presLayoutVars>
      </dgm:prSet>
      <dgm:spPr/>
    </dgm:pt>
    <dgm:pt modelId="{9B945EF9-B10A-4B98-9BBB-A592A6FBEBB7}" type="pres">
      <dgm:prSet presAssocID="{CD6326AF-D75D-41C0-B6FD-2BC979E54F79}" presName="quadrant2" presStyleLbl="node1" presStyleIdx="1" presStyleCnt="4">
        <dgm:presLayoutVars>
          <dgm:chMax val="1"/>
          <dgm:bulletEnabled val="1"/>
        </dgm:presLayoutVars>
      </dgm:prSet>
      <dgm:spPr/>
    </dgm:pt>
    <dgm:pt modelId="{68CDBB2F-C456-49DB-929C-19F9E6E4DAAC}" type="pres">
      <dgm:prSet presAssocID="{CD6326AF-D75D-41C0-B6FD-2BC979E54F79}" presName="quadrant3" presStyleLbl="node1" presStyleIdx="2" presStyleCnt="4">
        <dgm:presLayoutVars>
          <dgm:chMax val="1"/>
          <dgm:bulletEnabled val="1"/>
        </dgm:presLayoutVars>
      </dgm:prSet>
      <dgm:spPr/>
    </dgm:pt>
    <dgm:pt modelId="{9FAE0D02-E3C3-4DBB-91D8-69145F0B5C79}" type="pres">
      <dgm:prSet presAssocID="{CD6326AF-D75D-41C0-B6FD-2BC979E54F79}" presName="quadrant4" presStyleLbl="node1" presStyleIdx="3" presStyleCnt="4">
        <dgm:presLayoutVars>
          <dgm:chMax val="1"/>
          <dgm:bulletEnabled val="1"/>
        </dgm:presLayoutVars>
      </dgm:prSet>
      <dgm:spPr>
        <a:xfrm rot="16200000">
          <a:off x="3116365" y="2465308"/>
          <a:ext cx="2093095" cy="2093095"/>
        </a:xfrm>
        <a:prstGeom prst="pieWedge">
          <a:avLst/>
        </a:prstGeom>
      </dgm:spPr>
    </dgm:pt>
    <dgm:pt modelId="{6F059FC9-753F-4719-AE97-C5CCC26D0CC8}" type="pres">
      <dgm:prSet presAssocID="{CD6326AF-D75D-41C0-B6FD-2BC979E54F79}" presName="quadrantPlaceholder" presStyleCnt="0"/>
      <dgm:spPr/>
    </dgm:pt>
    <dgm:pt modelId="{83BE24B9-F95A-4578-B312-510F8CB280F3}" type="pres">
      <dgm:prSet presAssocID="{CD6326AF-D75D-41C0-B6FD-2BC979E54F79}" presName="center1" presStyleLbl="fgShp" presStyleIdx="0" presStyleCnt="2"/>
      <dgm:spPr/>
    </dgm:pt>
    <dgm:pt modelId="{536583D3-E4A3-41EA-977A-184BCACE0F32}" type="pres">
      <dgm:prSet presAssocID="{CD6326AF-D75D-41C0-B6FD-2BC979E54F79}" presName="center2" presStyleLbl="fgShp" presStyleIdx="1" presStyleCnt="2"/>
      <dgm:spPr/>
    </dgm:pt>
  </dgm:ptLst>
  <dgm:cxnLst>
    <dgm:cxn modelId="{1C797419-987F-49DC-B287-1B159BD64BAF}" srcId="{CD6326AF-D75D-41C0-B6FD-2BC979E54F79}" destId="{D736C517-DD36-4B10-84C7-9F364A0DF81B}" srcOrd="2" destOrd="0" parTransId="{925A1B50-7C54-41DB-8097-3FEAB989E2A2}" sibTransId="{FF8545C9-C106-4F79-B451-8213BAE25FF9}"/>
    <dgm:cxn modelId="{251BEC24-B7A2-4B20-80D4-EB100BE424BC}" srcId="{CD6326AF-D75D-41C0-B6FD-2BC979E54F79}" destId="{0E40CEA4-004C-4DB8-A490-89475F782E18}" srcOrd="1" destOrd="0" parTransId="{1CA92ABC-4772-45F9-9919-62551FC42FBD}" sibTransId="{63FBF052-616F-4192-8DFD-F9BA00916B24}"/>
    <dgm:cxn modelId="{C0A46C45-6B70-4033-B591-1F612EDD315F}" type="presOf" srcId="{D736C517-DD36-4B10-84C7-9F364A0DF81B}" destId="{68CDBB2F-C456-49DB-929C-19F9E6E4DAAC}" srcOrd="0" destOrd="0" presId="urn:microsoft.com/office/officeart/2005/8/layout/cycle4"/>
    <dgm:cxn modelId="{5C654D4E-38AB-442F-AE10-52C53DB95E24}" srcId="{CD6326AF-D75D-41C0-B6FD-2BC979E54F79}" destId="{250C873C-12FC-4FCA-9367-5C9C86D125F5}" srcOrd="3" destOrd="0" parTransId="{92BB1C61-12AB-4554-9477-78C5EF0E69FF}" sibTransId="{39EF80EC-EBDE-4109-808D-8BC1CE7043DE}"/>
    <dgm:cxn modelId="{765D7D58-2322-470B-B821-62C829B49E4E}" type="presOf" srcId="{CD6326AF-D75D-41C0-B6FD-2BC979E54F79}" destId="{9774EDB6-A0DD-4A37-AE75-004F5C12BD08}" srcOrd="0" destOrd="0" presId="urn:microsoft.com/office/officeart/2005/8/layout/cycle4"/>
    <dgm:cxn modelId="{7974B7BE-2E55-47F0-B269-3FED21CC89D0}" srcId="{CD6326AF-D75D-41C0-B6FD-2BC979E54F79}" destId="{D4AA1807-BD90-423D-8BFD-91158459E4E9}" srcOrd="0" destOrd="0" parTransId="{1ADF4C1B-74F2-467F-8AA8-9167CC2B5397}" sibTransId="{13B89B8B-8592-4694-8288-6C089BC86C0E}"/>
    <dgm:cxn modelId="{E28A59D3-5DD9-4390-85F8-F8C283D024BE}" type="presOf" srcId="{D4AA1807-BD90-423D-8BFD-91158459E4E9}" destId="{53A7118F-5870-473F-8E4B-B2C3F40B286D}" srcOrd="0" destOrd="0" presId="urn:microsoft.com/office/officeart/2005/8/layout/cycle4"/>
    <dgm:cxn modelId="{D74F54DA-967F-4FAB-A48E-BDD349E0237A}" type="presOf" srcId="{250C873C-12FC-4FCA-9367-5C9C86D125F5}" destId="{9FAE0D02-E3C3-4DBB-91D8-69145F0B5C79}" srcOrd="0" destOrd="0" presId="urn:microsoft.com/office/officeart/2005/8/layout/cycle4"/>
    <dgm:cxn modelId="{EF2CE1DC-4EA2-40B4-81D4-261B99D03A29}" type="presOf" srcId="{0E40CEA4-004C-4DB8-A490-89475F782E18}" destId="{9B945EF9-B10A-4B98-9BBB-A592A6FBEBB7}" srcOrd="0" destOrd="0" presId="urn:microsoft.com/office/officeart/2005/8/layout/cycle4"/>
    <dgm:cxn modelId="{9070CA8E-5749-4B34-89E6-482C2E4D3280}" type="presParOf" srcId="{9774EDB6-A0DD-4A37-AE75-004F5C12BD08}" destId="{480A2017-3283-4075-8F2A-C1973C2313A4}" srcOrd="0" destOrd="0" presId="urn:microsoft.com/office/officeart/2005/8/layout/cycle4"/>
    <dgm:cxn modelId="{4CF05E61-75C5-4310-9440-14398242D541}" type="presParOf" srcId="{480A2017-3283-4075-8F2A-C1973C2313A4}" destId="{4A178A5F-E846-4FB0-867C-74EEB8791B25}" srcOrd="0" destOrd="0" presId="urn:microsoft.com/office/officeart/2005/8/layout/cycle4"/>
    <dgm:cxn modelId="{45FEAB24-B141-49CB-B461-1DF048FF2195}" type="presParOf" srcId="{9774EDB6-A0DD-4A37-AE75-004F5C12BD08}" destId="{B9564469-CC36-4B50-B97A-D735E95F37B9}" srcOrd="1" destOrd="0" presId="urn:microsoft.com/office/officeart/2005/8/layout/cycle4"/>
    <dgm:cxn modelId="{EA7FF997-EEE7-458D-A0DE-BA936598BF75}" type="presParOf" srcId="{B9564469-CC36-4B50-B97A-D735E95F37B9}" destId="{53A7118F-5870-473F-8E4B-B2C3F40B286D}" srcOrd="0" destOrd="0" presId="urn:microsoft.com/office/officeart/2005/8/layout/cycle4"/>
    <dgm:cxn modelId="{89D780C5-D092-4506-B99E-479D6BFC4C67}" type="presParOf" srcId="{B9564469-CC36-4B50-B97A-D735E95F37B9}" destId="{9B945EF9-B10A-4B98-9BBB-A592A6FBEBB7}" srcOrd="1" destOrd="0" presId="urn:microsoft.com/office/officeart/2005/8/layout/cycle4"/>
    <dgm:cxn modelId="{7A080ED6-D037-4ABC-8E7F-77ABF6CC0F1C}" type="presParOf" srcId="{B9564469-CC36-4B50-B97A-D735E95F37B9}" destId="{68CDBB2F-C456-49DB-929C-19F9E6E4DAAC}" srcOrd="2" destOrd="0" presId="urn:microsoft.com/office/officeart/2005/8/layout/cycle4"/>
    <dgm:cxn modelId="{EBA6E47E-5BE5-46BB-A1E5-4532B7872004}" type="presParOf" srcId="{B9564469-CC36-4B50-B97A-D735E95F37B9}" destId="{9FAE0D02-E3C3-4DBB-91D8-69145F0B5C79}" srcOrd="3" destOrd="0" presId="urn:microsoft.com/office/officeart/2005/8/layout/cycle4"/>
    <dgm:cxn modelId="{46613BD0-A716-4CF8-806C-2EB19264D98D}" type="presParOf" srcId="{B9564469-CC36-4B50-B97A-D735E95F37B9}" destId="{6F059FC9-753F-4719-AE97-C5CCC26D0CC8}" srcOrd="4" destOrd="0" presId="urn:microsoft.com/office/officeart/2005/8/layout/cycle4"/>
    <dgm:cxn modelId="{6BE62811-4902-498E-9837-DB2F2278A818}" type="presParOf" srcId="{9774EDB6-A0DD-4A37-AE75-004F5C12BD08}" destId="{83BE24B9-F95A-4578-B312-510F8CB280F3}" srcOrd="2" destOrd="0" presId="urn:microsoft.com/office/officeart/2005/8/layout/cycle4"/>
    <dgm:cxn modelId="{84BF2EEC-3030-4EEE-B3D2-9C6640B0BFBB}" type="presParOf" srcId="{9774EDB6-A0DD-4A37-AE75-004F5C12BD08}" destId="{536583D3-E4A3-41EA-977A-184BCACE0F32}" srcOrd="3" destOrd="0" presId="urn:microsoft.com/office/officeart/2005/8/layout/cycle4"/>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6FA38-2694-40D0-81D4-D8FC02F18783}">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EDE12C-E4D3-4243-ADA5-62DA4E70CB44}">
      <dsp:nvSpPr>
        <dsp:cNvPr id="0" name=""/>
        <dsp:cNvSpPr/>
      </dsp:nvSpPr>
      <dsp:spPr>
        <a:xfrm>
          <a:off x="374497" y="280994"/>
          <a:ext cx="680904" cy="680904"/>
        </a:xfrm>
        <a:prstGeom prst="rect">
          <a:avLst/>
        </a:prstGeom>
        <a:blipFill>
          <a:blip xmlns:r="http://schemas.openxmlformats.org/officeDocument/2006/relationships" r:embed="rId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9CE101-EED0-4791-A806-3A70303F7D0B}">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GB" sz="2200" kern="1200" dirty="0"/>
            <a:t>Transfer learning</a:t>
          </a:r>
        </a:p>
      </dsp:txBody>
      <dsp:txXfrm>
        <a:off x="1429899" y="2442"/>
        <a:ext cx="5083704" cy="1238008"/>
      </dsp:txXfrm>
    </dsp:sp>
    <dsp:sp modelId="{9EA4EBE5-2D3F-49F0-B47D-72244945CCFE}">
      <dsp:nvSpPr>
        <dsp:cNvPr id="0" name=""/>
        <dsp:cNvSpPr/>
      </dsp:nvSpPr>
      <dsp:spPr>
        <a:xfrm>
          <a:off x="0" y="1529860"/>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DEEE35-720F-4C54-AADE-DDBE538EDAC7}">
      <dsp:nvSpPr>
        <dsp:cNvPr id="0" name=""/>
        <dsp:cNvSpPr/>
      </dsp:nvSpPr>
      <dsp:spPr>
        <a:xfrm>
          <a:off x="374497" y="1828505"/>
          <a:ext cx="680904" cy="680904"/>
        </a:xfrm>
        <a:prstGeom prst="rect">
          <a:avLst/>
        </a:prstGeom>
        <a:blipFill>
          <a:blip xmlns:r="http://schemas.openxmlformats.org/officeDocument/2006/relationships" r:embed="rId2">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EFC365-7AF3-4BD1-BF01-B01C4A652A0A}">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GB" sz="2200" kern="1200" dirty="0"/>
            <a:t>Object detection</a:t>
          </a:r>
        </a:p>
      </dsp:txBody>
      <dsp:txXfrm>
        <a:off x="1429899" y="1549953"/>
        <a:ext cx="5083704" cy="1238008"/>
      </dsp:txXfrm>
    </dsp:sp>
    <dsp:sp modelId="{6B748584-E943-4C31-A709-270634EE49EB}">
      <dsp:nvSpPr>
        <dsp:cNvPr id="0" name=""/>
        <dsp:cNvSpPr/>
      </dsp:nvSpPr>
      <dsp:spPr>
        <a:xfrm>
          <a:off x="0" y="3128835"/>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CF827C-4630-4073-A528-7B552C358D97}">
      <dsp:nvSpPr>
        <dsp:cNvPr id="0" name=""/>
        <dsp:cNvSpPr/>
      </dsp:nvSpPr>
      <dsp:spPr>
        <a:xfrm>
          <a:off x="374497" y="3376015"/>
          <a:ext cx="680904" cy="680904"/>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1CCD59-4221-4185-97F2-B78074806C10}">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GB" sz="2200" kern="1200" dirty="0"/>
            <a:t>Data </a:t>
          </a:r>
          <a:r>
            <a:rPr lang="en-GB" sz="2200" kern="1200" dirty="0" err="1"/>
            <a:t>preprocessing</a:t>
          </a:r>
          <a:r>
            <a:rPr lang="en-GB" sz="2200" kern="1200" dirty="0"/>
            <a:t> and augmentation</a:t>
          </a:r>
        </a:p>
      </dsp:txBody>
      <dsp:txXfrm>
        <a:off x="1429899" y="3097464"/>
        <a:ext cx="5083704" cy="1238008"/>
      </dsp:txXfrm>
    </dsp:sp>
    <dsp:sp modelId="{0D2DA649-6B16-46A0-99F8-6A6E09BF8086}">
      <dsp:nvSpPr>
        <dsp:cNvPr id="0" name=""/>
        <dsp:cNvSpPr/>
      </dsp:nvSpPr>
      <dsp:spPr>
        <a:xfrm>
          <a:off x="0" y="4647417"/>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F50572-2F46-4495-AA55-B4EB3738569B}">
      <dsp:nvSpPr>
        <dsp:cNvPr id="0" name=""/>
        <dsp:cNvSpPr/>
      </dsp:nvSpPr>
      <dsp:spPr>
        <a:xfrm>
          <a:off x="374497" y="4923526"/>
          <a:ext cx="680904" cy="680904"/>
        </a:xfrm>
        <a:prstGeom prst="rect">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C11EB3-68C0-430A-A463-C33DC2A7242E}">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977900">
            <a:lnSpc>
              <a:spcPct val="100000"/>
            </a:lnSpc>
            <a:spcBef>
              <a:spcPct val="0"/>
            </a:spcBef>
            <a:spcAft>
              <a:spcPct val="35000"/>
            </a:spcAft>
            <a:buNone/>
          </a:pPr>
          <a:endParaRPr lang="en-GB" sz="2200" kern="1200" dirty="0">
            <a:latin typeface="Calibri" panose="020F0502020204030204"/>
            <a:ea typeface="+mn-ea"/>
            <a:cs typeface="+mn-cs"/>
          </a:endParaRPr>
        </a:p>
      </dsp:txBody>
      <dsp:txXfrm>
        <a:off x="1429899" y="4644974"/>
        <a:ext cx="5083704" cy="1238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7118F-5870-473F-8E4B-B2C3F40B286D}">
      <dsp:nvSpPr>
        <dsp:cNvPr id="0" name=""/>
        <dsp:cNvSpPr/>
      </dsp:nvSpPr>
      <dsp:spPr>
        <a:xfrm>
          <a:off x="3116365" y="275534"/>
          <a:ext cx="2093095" cy="2093095"/>
        </a:xfrm>
        <a:prstGeom prst="pieWedg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dirty="0">
              <a:ln>
                <a:noFill/>
              </a:ln>
            </a:rPr>
            <a:t>Significance of the models/ techniques</a:t>
          </a:r>
        </a:p>
      </dsp:txBody>
      <dsp:txXfrm>
        <a:off x="3729418" y="888587"/>
        <a:ext cx="1480042" cy="1480042"/>
      </dsp:txXfrm>
    </dsp:sp>
    <dsp:sp modelId="{9B945EF9-B10A-4B98-9BBB-A592A6FBEBB7}">
      <dsp:nvSpPr>
        <dsp:cNvPr id="0" name=""/>
        <dsp:cNvSpPr/>
      </dsp:nvSpPr>
      <dsp:spPr>
        <a:xfrm rot="5400000">
          <a:off x="5306139" y="275534"/>
          <a:ext cx="2093095" cy="2093095"/>
        </a:xfrm>
        <a:prstGeom prst="pieWedg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dirty="0">
              <a:ln>
                <a:noFill/>
              </a:ln>
              <a:solidFill>
                <a:prstClr val="white"/>
              </a:solidFill>
              <a:latin typeface="Calibri" panose="020F0502020204030204"/>
              <a:ea typeface="+mn-ea"/>
              <a:cs typeface="+mn-cs"/>
            </a:rPr>
            <a:t>Limitations</a:t>
          </a:r>
          <a:endParaRPr lang="en-GB" sz="1800" kern="1200" dirty="0">
            <a:ln>
              <a:noFill/>
            </a:ln>
          </a:endParaRPr>
        </a:p>
      </dsp:txBody>
      <dsp:txXfrm rot="-5400000">
        <a:off x="5306139" y="888587"/>
        <a:ext cx="1480042" cy="1480042"/>
      </dsp:txXfrm>
    </dsp:sp>
    <dsp:sp modelId="{68CDBB2F-C456-49DB-929C-19F9E6E4DAAC}">
      <dsp:nvSpPr>
        <dsp:cNvPr id="0" name=""/>
        <dsp:cNvSpPr/>
      </dsp:nvSpPr>
      <dsp:spPr>
        <a:xfrm rot="10800000">
          <a:off x="5306139" y="2465308"/>
          <a:ext cx="2093095" cy="2093095"/>
        </a:xfrm>
        <a:prstGeom prst="pieWedge">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dirty="0">
              <a:ln>
                <a:noFill/>
              </a:ln>
            </a:rPr>
            <a:t>Performance</a:t>
          </a:r>
        </a:p>
        <a:p>
          <a:pPr marL="0" lvl="0" indent="0" algn="ctr" defTabSz="800100">
            <a:lnSpc>
              <a:spcPct val="90000"/>
            </a:lnSpc>
            <a:spcBef>
              <a:spcPct val="0"/>
            </a:spcBef>
            <a:spcAft>
              <a:spcPct val="35000"/>
            </a:spcAft>
            <a:buNone/>
          </a:pPr>
          <a:r>
            <a:rPr lang="en-GB" sz="1800" kern="1200" dirty="0">
              <a:ln>
                <a:noFill/>
              </a:ln>
            </a:rPr>
            <a:t>Strengths</a:t>
          </a:r>
        </a:p>
      </dsp:txBody>
      <dsp:txXfrm rot="10800000">
        <a:off x="5306139" y="2465308"/>
        <a:ext cx="1480042" cy="1480042"/>
      </dsp:txXfrm>
    </dsp:sp>
    <dsp:sp modelId="{9FAE0D02-E3C3-4DBB-91D8-69145F0B5C79}">
      <dsp:nvSpPr>
        <dsp:cNvPr id="0" name=""/>
        <dsp:cNvSpPr/>
      </dsp:nvSpPr>
      <dsp:spPr>
        <a:xfrm rot="16200000">
          <a:off x="3116365" y="2465308"/>
          <a:ext cx="2093095" cy="2093095"/>
        </a:xfrm>
        <a:prstGeom prst="pieWedge">
          <a:avLst/>
        </a:prstGeom>
        <a:solidFill>
          <a:schemeClr val="accent2"/>
        </a:solidFill>
        <a:ln w="12700" cap="flat" cmpd="sng" algn="ctr">
          <a:solidFill>
            <a:srgbClr val="1D6FA9">
              <a:lumMod val="60000"/>
              <a:lumOff val="4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dirty="0">
              <a:ln>
                <a:noFill/>
              </a:ln>
              <a:solidFill>
                <a:prstClr val="white"/>
              </a:solidFill>
              <a:latin typeface="Calibri" panose="020F0502020204030204"/>
              <a:ea typeface="+mn-ea"/>
              <a:cs typeface="+mn-cs"/>
            </a:rPr>
            <a:t>Future work</a:t>
          </a:r>
        </a:p>
      </dsp:txBody>
      <dsp:txXfrm rot="5400000">
        <a:off x="3729418" y="2465308"/>
        <a:ext cx="1480042" cy="1480042"/>
      </dsp:txXfrm>
    </dsp:sp>
    <dsp:sp modelId="{83BE24B9-F95A-4578-B312-510F8CB280F3}">
      <dsp:nvSpPr>
        <dsp:cNvPr id="0" name=""/>
        <dsp:cNvSpPr/>
      </dsp:nvSpPr>
      <dsp:spPr>
        <a:xfrm>
          <a:off x="4896463" y="1981914"/>
          <a:ext cx="722673" cy="628411"/>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6583D3-E4A3-41EA-977A-184BCACE0F32}">
      <dsp:nvSpPr>
        <dsp:cNvPr id="0" name=""/>
        <dsp:cNvSpPr/>
      </dsp:nvSpPr>
      <dsp:spPr>
        <a:xfrm rot="10800000">
          <a:off x="4896463" y="2223611"/>
          <a:ext cx="722673" cy="628411"/>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03FF68-CED4-4E39-9A20-3C134DD1349F}" type="datetimeFigureOut">
              <a:rPr lang="en-GB" smtClean="0"/>
              <a:t>11/01/2022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502C8-B079-4823-AB89-3AEF1DC742AD}" type="slidenum">
              <a:rPr lang="en-GB" smtClean="0"/>
              <a:t>‹#›</a:t>
            </a:fld>
            <a:endParaRPr lang="en-GB"/>
          </a:p>
        </p:txBody>
      </p:sp>
    </p:spTree>
    <p:extLst>
      <p:ext uri="{BB962C8B-B14F-4D97-AF65-F5344CB8AC3E}">
        <p14:creationId xmlns:p14="http://schemas.microsoft.com/office/powerpoint/2010/main" val="406174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Googlene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32629"/>
                </a:solidFill>
                <a:effectLst/>
                <a:latin typeface="inherit"/>
              </a:rPr>
              <a:t>L mode image (just stores the Luminance).  - single channel image, normally interpreted as greyscale. </a:t>
            </a:r>
            <a:endParaRPr lang="en-GB" dirty="0"/>
          </a:p>
        </p:txBody>
      </p:sp>
      <p:sp>
        <p:nvSpPr>
          <p:cNvPr id="4" name="Slide Number Placeholder 3"/>
          <p:cNvSpPr>
            <a:spLocks noGrp="1"/>
          </p:cNvSpPr>
          <p:nvPr>
            <p:ph type="sldNum" sz="quarter" idx="5"/>
          </p:nvPr>
        </p:nvSpPr>
        <p:spPr/>
        <p:txBody>
          <a:bodyPr/>
          <a:lstStyle/>
          <a:p>
            <a:fld id="{DED502C8-B079-4823-AB89-3AEF1DC742AD}" type="slidenum">
              <a:rPr lang="en-GB" smtClean="0"/>
              <a:t>8</a:t>
            </a:fld>
            <a:endParaRPr lang="en-GB"/>
          </a:p>
        </p:txBody>
      </p:sp>
    </p:spTree>
    <p:extLst>
      <p:ext uri="{BB962C8B-B14F-4D97-AF65-F5344CB8AC3E}">
        <p14:creationId xmlns:p14="http://schemas.microsoft.com/office/powerpoint/2010/main" val="3250819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dirty="0">
                <a:solidFill>
                  <a:srgbClr val="202122"/>
                </a:solidFill>
                <a:effectLst/>
                <a:latin typeface="Arial" panose="020B0604020202020204" pitchFamily="34" charset="0"/>
              </a:rPr>
              <a:t>Inception v3</a:t>
            </a:r>
            <a:r>
              <a:rPr lang="en-GB" sz="1200" b="1" i="0" baseline="30000" dirty="0">
                <a:solidFill>
                  <a:srgbClr val="0645AD"/>
                </a:solidFill>
                <a:effectLst/>
                <a:latin typeface="Arial" panose="020B0604020202020204" pitchFamily="34" charset="0"/>
              </a:rPr>
              <a:t> </a:t>
            </a:r>
            <a:r>
              <a:rPr lang="en-GB" sz="1200" b="0" i="0" dirty="0">
                <a:solidFill>
                  <a:srgbClr val="202122"/>
                </a:solidFill>
                <a:effectLst/>
                <a:latin typeface="Arial" panose="020B0604020202020204" pitchFamily="34" charset="0"/>
              </a:rPr>
              <a:t>is a CNN </a:t>
            </a:r>
            <a:r>
              <a:rPr lang="en-GB" sz="1200" dirty="0">
                <a:solidFill>
                  <a:srgbClr val="202122"/>
                </a:solidFill>
                <a:latin typeface="Arial" panose="020B0604020202020204" pitchFamily="34" charset="0"/>
              </a:rPr>
              <a:t>f</a:t>
            </a:r>
            <a:r>
              <a:rPr lang="en-GB" sz="1200" b="0" i="0" dirty="0">
                <a:solidFill>
                  <a:srgbClr val="202122"/>
                </a:solidFill>
                <a:effectLst/>
                <a:latin typeface="Arial" panose="020B0604020202020204" pitchFamily="34" charset="0"/>
              </a:rPr>
              <a:t>or assisting in image analysis and object detection, and got its start as a module for </a:t>
            </a:r>
            <a:r>
              <a:rPr lang="en-GB" sz="1200" b="0" i="0" u="none" strike="noStrike" dirty="0" err="1">
                <a:solidFill>
                  <a:srgbClr val="0645AD"/>
                </a:solidFill>
                <a:effectLst/>
                <a:latin typeface="Arial" panose="020B0604020202020204" pitchFamily="34" charset="0"/>
                <a:hlinkClick r:id="rId3" tooltip="Convolutional neural network"/>
              </a:rPr>
              <a:t>Googlenet</a:t>
            </a:r>
            <a:r>
              <a:rPr lang="en-GB" sz="1200" b="0" i="0" dirty="0">
                <a:solidFill>
                  <a:srgbClr val="202122"/>
                </a:solidFill>
                <a:effectLst/>
                <a:latin typeface="Arial" panose="020B0604020202020204" pitchFamily="34" charset="0"/>
              </a:rPr>
              <a:t>.</a:t>
            </a:r>
          </a:p>
          <a:p>
            <a:endParaRPr lang="en-GB" dirty="0"/>
          </a:p>
        </p:txBody>
      </p:sp>
      <p:sp>
        <p:nvSpPr>
          <p:cNvPr id="4" name="Slide Number Placeholder 3"/>
          <p:cNvSpPr>
            <a:spLocks noGrp="1"/>
          </p:cNvSpPr>
          <p:nvPr>
            <p:ph type="sldNum" sz="quarter" idx="5"/>
          </p:nvPr>
        </p:nvSpPr>
        <p:spPr/>
        <p:txBody>
          <a:bodyPr/>
          <a:lstStyle/>
          <a:p>
            <a:fld id="{DED502C8-B079-4823-AB89-3AEF1DC742AD}" type="slidenum">
              <a:rPr lang="en-GB" smtClean="0"/>
              <a:t>17</a:t>
            </a:fld>
            <a:endParaRPr lang="en-GB"/>
          </a:p>
        </p:txBody>
      </p:sp>
    </p:spTree>
    <p:extLst>
      <p:ext uri="{BB962C8B-B14F-4D97-AF65-F5344CB8AC3E}">
        <p14:creationId xmlns:p14="http://schemas.microsoft.com/office/powerpoint/2010/main" val="1202457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Limitations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0F4A334-50C5-4CB9-9EF8-BA24A6111C2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160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800" b="0" i="0" dirty="0">
              <a:solidFill>
                <a:srgbClr val="000000"/>
              </a:solidFill>
              <a:effectLst/>
              <a:latin typeface="proxima_novaregular"/>
            </a:endParaRPr>
          </a:p>
          <a:p>
            <a:pPr algn="l"/>
            <a:r>
              <a:rPr lang="en-GB" sz="4000" b="1" i="0" dirty="0">
                <a:solidFill>
                  <a:srgbClr val="222635"/>
                </a:solidFill>
                <a:effectLst/>
                <a:latin typeface="Cambria" panose="02040503050406030204" pitchFamily="18" charset="0"/>
              </a:rPr>
              <a:t>Convolutional layer</a:t>
            </a:r>
            <a:r>
              <a:rPr lang="en-GB" sz="4000" b="0" i="0" dirty="0">
                <a:solidFill>
                  <a:srgbClr val="222635"/>
                </a:solidFill>
                <a:effectLst/>
                <a:latin typeface="Cambria" panose="02040503050406030204" pitchFamily="18" charset="0"/>
              </a:rPr>
              <a:t>: A convolutional operation refers to extracting features from the input image and multiplying the values in the filter with the original pixel values</a:t>
            </a:r>
          </a:p>
          <a:p>
            <a:pPr algn="l"/>
            <a:r>
              <a:rPr lang="en-GB" sz="4000" b="1" i="0" dirty="0">
                <a:solidFill>
                  <a:srgbClr val="222635"/>
                </a:solidFill>
                <a:effectLst/>
                <a:latin typeface="Cambria" panose="02040503050406030204" pitchFamily="18" charset="0"/>
              </a:rPr>
              <a:t>Pooling layer</a:t>
            </a:r>
            <a:r>
              <a:rPr lang="en-GB" sz="4000" b="0" i="0" dirty="0">
                <a:solidFill>
                  <a:srgbClr val="222635"/>
                </a:solidFill>
                <a:effectLst/>
                <a:latin typeface="Cambria" panose="02040503050406030204" pitchFamily="18" charset="0"/>
              </a:rPr>
              <a:t>: The pooling operation reduces the dimensionality of each feature map</a:t>
            </a:r>
          </a:p>
          <a:p>
            <a:pPr algn="l"/>
            <a:r>
              <a:rPr lang="en-GB" sz="4000" b="1" i="0" dirty="0">
                <a:solidFill>
                  <a:srgbClr val="222635"/>
                </a:solidFill>
                <a:effectLst/>
                <a:latin typeface="Cambria" panose="02040503050406030204" pitchFamily="18" charset="0"/>
              </a:rPr>
              <a:t>Fully-connected layer</a:t>
            </a:r>
            <a:r>
              <a:rPr lang="en-GB" sz="4000" b="0" i="0" dirty="0">
                <a:solidFill>
                  <a:srgbClr val="222635"/>
                </a:solidFill>
                <a:effectLst/>
                <a:latin typeface="Cambria" panose="02040503050406030204" pitchFamily="18" charset="0"/>
              </a:rPr>
              <a:t>: The fully-connected layer is a classic multi-layer </a:t>
            </a:r>
            <a:r>
              <a:rPr lang="en-GB" sz="4000" b="0" i="0" dirty="0" err="1">
                <a:solidFill>
                  <a:srgbClr val="222635"/>
                </a:solidFill>
                <a:effectLst/>
                <a:latin typeface="Cambria" panose="02040503050406030204" pitchFamily="18" charset="0"/>
              </a:rPr>
              <a:t>perceptrons</a:t>
            </a:r>
            <a:r>
              <a:rPr lang="en-GB" sz="4000" b="0" i="0" dirty="0">
                <a:solidFill>
                  <a:srgbClr val="222635"/>
                </a:solidFill>
                <a:effectLst/>
                <a:latin typeface="Cambria" panose="02040503050406030204" pitchFamily="18" charset="0"/>
              </a:rPr>
              <a:t> with a </a:t>
            </a:r>
            <a:r>
              <a:rPr lang="en-GB" sz="4000" b="0" i="0" dirty="0" err="1">
                <a:solidFill>
                  <a:srgbClr val="222635"/>
                </a:solidFill>
                <a:effectLst/>
                <a:latin typeface="Cambria" panose="02040503050406030204" pitchFamily="18" charset="0"/>
              </a:rPr>
              <a:t>softmax</a:t>
            </a:r>
            <a:r>
              <a:rPr lang="en-GB" sz="4000" b="0" i="0" dirty="0">
                <a:solidFill>
                  <a:srgbClr val="222635"/>
                </a:solidFill>
                <a:effectLst/>
                <a:latin typeface="Cambria" panose="02040503050406030204" pitchFamily="18" charset="0"/>
              </a:rPr>
              <a:t> activation function in the output layer</a:t>
            </a:r>
          </a:p>
          <a:p>
            <a:pPr algn="l"/>
            <a:endParaRPr lang="en-GB" sz="4000" b="0" i="0" dirty="0">
              <a:solidFill>
                <a:srgbClr val="222635"/>
              </a:solidFill>
              <a:effectLst/>
              <a:latin typeface="Cambria" panose="02040503050406030204" pitchFamily="18" charset="0"/>
            </a:endParaRPr>
          </a:p>
          <a:p>
            <a:pPr algn="l"/>
            <a:endParaRPr lang="en-GB" sz="4000" b="0" i="0" dirty="0">
              <a:solidFill>
                <a:srgbClr val="222635"/>
              </a:solidFill>
              <a:effectLst/>
              <a:latin typeface="Cambria" panose="02040503050406030204" pitchFamily="18" charset="0"/>
            </a:endParaRPr>
          </a:p>
          <a:p>
            <a:r>
              <a:rPr lang="en-GB" sz="2800" b="0" i="0" dirty="0">
                <a:solidFill>
                  <a:srgbClr val="000000"/>
                </a:solidFill>
                <a:effectLst/>
                <a:latin typeface="proxima_novaregular"/>
              </a:rPr>
              <a:t>In Max Pooling, the largest element is taken from feature map. Average Pooling calculates the average of the elements in a predefined sized Image section. The total sum of the elements in the predefined section is computed in Sum Pooling. </a:t>
            </a:r>
            <a:endParaRPr lang="en-GB" sz="1800" u="none" kern="1200" dirty="0">
              <a:solidFill>
                <a:srgbClr val="636363"/>
              </a:solidFill>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5"/>
          </p:nvPr>
        </p:nvSpPr>
        <p:spPr/>
        <p:txBody>
          <a:bodyPr/>
          <a:lstStyle/>
          <a:p>
            <a:fld id="{4FC5AA1A-68E3-4D93-B297-4EB7A4DC9BE0}" type="slidenum">
              <a:rPr lang="en-GB" smtClean="0"/>
              <a:t>30</a:t>
            </a:fld>
            <a:endParaRPr lang="en-GB"/>
          </a:p>
        </p:txBody>
      </p:sp>
    </p:spTree>
    <p:extLst>
      <p:ext uri="{BB962C8B-B14F-4D97-AF65-F5344CB8AC3E}">
        <p14:creationId xmlns:p14="http://schemas.microsoft.com/office/powerpoint/2010/main" val="2807617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8B034-6162-4E10-AA1E-7A241A5A33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9B89758-8B49-4BA4-B3A8-C04B989674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239F3C8-8CD8-47FD-BAA2-D756DB01D5BB}"/>
              </a:ext>
            </a:extLst>
          </p:cNvPr>
          <p:cNvSpPr>
            <a:spLocks noGrp="1"/>
          </p:cNvSpPr>
          <p:nvPr>
            <p:ph type="dt" sz="half" idx="10"/>
          </p:nvPr>
        </p:nvSpPr>
        <p:spPr/>
        <p:txBody>
          <a:bodyPr/>
          <a:lstStyle/>
          <a:p>
            <a:fld id="{6D1D55F5-51DB-48CE-9833-F4D858539870}" type="datetimeFigureOut">
              <a:rPr lang="en-GB" smtClean="0"/>
              <a:t>11/01/2022</a:t>
            </a:fld>
            <a:endParaRPr lang="en-GB"/>
          </a:p>
        </p:txBody>
      </p:sp>
      <p:sp>
        <p:nvSpPr>
          <p:cNvPr id="5" name="Footer Placeholder 4">
            <a:extLst>
              <a:ext uri="{FF2B5EF4-FFF2-40B4-BE49-F238E27FC236}">
                <a16:creationId xmlns:a16="http://schemas.microsoft.com/office/drawing/2014/main" id="{E9EB0BE2-C875-4123-A19B-5860CEBC83C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963FA7-CFEE-4558-BD46-290D5D3526BD}"/>
              </a:ext>
            </a:extLst>
          </p:cNvPr>
          <p:cNvSpPr>
            <a:spLocks noGrp="1"/>
          </p:cNvSpPr>
          <p:nvPr>
            <p:ph type="sldNum" sz="quarter" idx="12"/>
          </p:nvPr>
        </p:nvSpPr>
        <p:spPr/>
        <p:txBody>
          <a:bodyPr/>
          <a:lstStyle/>
          <a:p>
            <a:fld id="{56AA451E-2494-44F8-A660-37C7C00D7FD2}" type="slidenum">
              <a:rPr lang="en-GB" smtClean="0"/>
              <a:t>‹#›</a:t>
            </a:fld>
            <a:endParaRPr lang="en-GB"/>
          </a:p>
        </p:txBody>
      </p:sp>
    </p:spTree>
    <p:extLst>
      <p:ext uri="{BB962C8B-B14F-4D97-AF65-F5344CB8AC3E}">
        <p14:creationId xmlns:p14="http://schemas.microsoft.com/office/powerpoint/2010/main" val="381562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23CD3-4C19-45EB-84B8-3917748F87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AB3595B-8049-4262-9A13-F2F6330BD0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4F3157C-FC33-40B2-A8DA-03FBB07FAED6}"/>
              </a:ext>
            </a:extLst>
          </p:cNvPr>
          <p:cNvSpPr>
            <a:spLocks noGrp="1"/>
          </p:cNvSpPr>
          <p:nvPr>
            <p:ph type="dt" sz="half" idx="10"/>
          </p:nvPr>
        </p:nvSpPr>
        <p:spPr/>
        <p:txBody>
          <a:bodyPr/>
          <a:lstStyle/>
          <a:p>
            <a:fld id="{6D1D55F5-51DB-48CE-9833-F4D858539870}" type="datetimeFigureOut">
              <a:rPr lang="en-GB" smtClean="0"/>
              <a:t>11/01/2022</a:t>
            </a:fld>
            <a:endParaRPr lang="en-GB"/>
          </a:p>
        </p:txBody>
      </p:sp>
      <p:sp>
        <p:nvSpPr>
          <p:cNvPr id="5" name="Footer Placeholder 4">
            <a:extLst>
              <a:ext uri="{FF2B5EF4-FFF2-40B4-BE49-F238E27FC236}">
                <a16:creationId xmlns:a16="http://schemas.microsoft.com/office/drawing/2014/main" id="{EB9DF6EE-A084-4C84-B0A4-2818369B640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477F6B-79E0-4B4A-BFE4-4F90C36131D0}"/>
              </a:ext>
            </a:extLst>
          </p:cNvPr>
          <p:cNvSpPr>
            <a:spLocks noGrp="1"/>
          </p:cNvSpPr>
          <p:nvPr>
            <p:ph type="sldNum" sz="quarter" idx="12"/>
          </p:nvPr>
        </p:nvSpPr>
        <p:spPr/>
        <p:txBody>
          <a:bodyPr/>
          <a:lstStyle/>
          <a:p>
            <a:fld id="{56AA451E-2494-44F8-A660-37C7C00D7FD2}" type="slidenum">
              <a:rPr lang="en-GB" smtClean="0"/>
              <a:t>‹#›</a:t>
            </a:fld>
            <a:endParaRPr lang="en-GB"/>
          </a:p>
        </p:txBody>
      </p:sp>
    </p:spTree>
    <p:extLst>
      <p:ext uri="{BB962C8B-B14F-4D97-AF65-F5344CB8AC3E}">
        <p14:creationId xmlns:p14="http://schemas.microsoft.com/office/powerpoint/2010/main" val="3720564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F7934D-E171-4271-8254-48C62D6760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C631BC-3890-4B00-82EE-E08E4CAFF0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0986A25-7DF6-416D-9843-848EDD22DBE4}"/>
              </a:ext>
            </a:extLst>
          </p:cNvPr>
          <p:cNvSpPr>
            <a:spLocks noGrp="1"/>
          </p:cNvSpPr>
          <p:nvPr>
            <p:ph type="dt" sz="half" idx="10"/>
          </p:nvPr>
        </p:nvSpPr>
        <p:spPr/>
        <p:txBody>
          <a:bodyPr/>
          <a:lstStyle/>
          <a:p>
            <a:fld id="{6D1D55F5-51DB-48CE-9833-F4D858539870}" type="datetimeFigureOut">
              <a:rPr lang="en-GB" smtClean="0"/>
              <a:t>11/01/2022</a:t>
            </a:fld>
            <a:endParaRPr lang="en-GB"/>
          </a:p>
        </p:txBody>
      </p:sp>
      <p:sp>
        <p:nvSpPr>
          <p:cNvPr id="5" name="Footer Placeholder 4">
            <a:extLst>
              <a:ext uri="{FF2B5EF4-FFF2-40B4-BE49-F238E27FC236}">
                <a16:creationId xmlns:a16="http://schemas.microsoft.com/office/drawing/2014/main" id="{2B9B58EB-AD64-4C08-A820-9CE12C6A810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B2BAB3-F600-47E6-B5F3-4A51475F01CE}"/>
              </a:ext>
            </a:extLst>
          </p:cNvPr>
          <p:cNvSpPr>
            <a:spLocks noGrp="1"/>
          </p:cNvSpPr>
          <p:nvPr>
            <p:ph type="sldNum" sz="quarter" idx="12"/>
          </p:nvPr>
        </p:nvSpPr>
        <p:spPr/>
        <p:txBody>
          <a:bodyPr/>
          <a:lstStyle/>
          <a:p>
            <a:fld id="{56AA451E-2494-44F8-A660-37C7C00D7FD2}" type="slidenum">
              <a:rPr lang="en-GB" smtClean="0"/>
              <a:t>‹#›</a:t>
            </a:fld>
            <a:endParaRPr lang="en-GB"/>
          </a:p>
        </p:txBody>
      </p:sp>
    </p:spTree>
    <p:extLst>
      <p:ext uri="{BB962C8B-B14F-4D97-AF65-F5344CB8AC3E}">
        <p14:creationId xmlns:p14="http://schemas.microsoft.com/office/powerpoint/2010/main" val="2462075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a:p>
        </p:txBody>
      </p:sp>
      <p:sp>
        <p:nvSpPr>
          <p:cNvPr id="4" name="Date Placeholder 3"/>
          <p:cNvSpPr>
            <a:spLocks noGrp="1"/>
          </p:cNvSpPr>
          <p:nvPr>
            <p:ph type="dt" sz="half" idx="10"/>
          </p:nvPr>
        </p:nvSpPr>
        <p:spPr/>
        <p:txBody>
          <a:bodyPr/>
          <a:lstStyle/>
          <a:p>
            <a:fld id="{FC112F48-86A4-42A9-98F9-9FC362B1BBBF}" type="datetime1">
              <a:rPr lang="en-GB" smtClean="0"/>
              <a:t>11/01/2022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664359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BR"/>
              <a:t>Clique para editar o título Mestre</a:t>
            </a:r>
            <a:endParaRPr lang="en-US"/>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774804C8-5755-4B64-A6BF-A2619C369E62}" type="datetime1">
              <a:rPr lang="en-GB" smtClean="0"/>
              <a:t>11/01/2022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7587A4-45F4-4724-9847-38E67E90ECC5}" type="slidenum">
              <a:rPr lang="en-GB" smtClean="0"/>
              <a:t>‹#›</a:t>
            </a:fld>
            <a:endParaRPr lang="en-GB"/>
          </a:p>
        </p:txBody>
      </p:sp>
      <p:cxnSp>
        <p:nvCxnSpPr>
          <p:cNvPr id="7" name="Conector reto 6">
            <a:extLst>
              <a:ext uri="{FF2B5EF4-FFF2-40B4-BE49-F238E27FC236}">
                <a16:creationId xmlns:a16="http://schemas.microsoft.com/office/drawing/2014/main" id="{5A782A58-9B80-4840-ACA4-0190CF8F7677}"/>
              </a:ext>
            </a:extLst>
          </p:cNvPr>
          <p:cNvCxnSpPr>
            <a:cxnSpLocks/>
          </p:cNvCxnSpPr>
          <p:nvPr userDrawn="1"/>
        </p:nvCxnSpPr>
        <p:spPr>
          <a:xfrm>
            <a:off x="838200" y="1136342"/>
            <a:ext cx="10515600" cy="0"/>
          </a:xfrm>
          <a:prstGeom prst="line">
            <a:avLst/>
          </a:prstGeom>
          <a:ln>
            <a:solidFill>
              <a:schemeClr val="bg1">
                <a:lumMod val="65000"/>
              </a:schemeClr>
            </a:solidFill>
          </a:ln>
          <a:effectLst>
            <a:outerShdw blurRad="50800" dist="38100" dir="8100000" algn="tr" rotWithShape="0">
              <a:prstClr val="black">
                <a:alpha val="40000"/>
              </a:prstClr>
            </a:outerShdw>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22213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35799DA-37DA-473F-9838-2042BF9A3035}" type="datetime1">
              <a:rPr lang="en-GB" smtClean="0"/>
              <a:t>11/01/2022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13837983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Date Placeholder 4"/>
          <p:cNvSpPr>
            <a:spLocks noGrp="1"/>
          </p:cNvSpPr>
          <p:nvPr>
            <p:ph type="dt" sz="half" idx="10"/>
          </p:nvPr>
        </p:nvSpPr>
        <p:spPr/>
        <p:txBody>
          <a:bodyPr/>
          <a:lstStyle/>
          <a:p>
            <a:fld id="{9A7BB49D-F126-48A3-9659-A389BA80E4D6}" type="datetime1">
              <a:rPr lang="en-GB" smtClean="0"/>
              <a:t>11/01/2022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3917454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a:t>Clique para editar o título Mestre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Date Placeholder 6"/>
          <p:cNvSpPr>
            <a:spLocks noGrp="1"/>
          </p:cNvSpPr>
          <p:nvPr>
            <p:ph type="dt" sz="half" idx="10"/>
          </p:nvPr>
        </p:nvSpPr>
        <p:spPr/>
        <p:txBody>
          <a:bodyPr/>
          <a:lstStyle/>
          <a:p>
            <a:fld id="{A856306B-2A77-431F-855C-55EF46B67332}" type="datetime1">
              <a:rPr lang="en-GB" smtClean="0"/>
              <a:t>11/01/2022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11173029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Date Placeholder 2"/>
          <p:cNvSpPr>
            <a:spLocks noGrp="1"/>
          </p:cNvSpPr>
          <p:nvPr>
            <p:ph type="dt" sz="half" idx="10"/>
          </p:nvPr>
        </p:nvSpPr>
        <p:spPr/>
        <p:txBody>
          <a:bodyPr/>
          <a:lstStyle/>
          <a:p>
            <a:fld id="{167047FB-8900-4F07-AF31-2F879612ABB4}" type="datetime1">
              <a:rPr lang="en-GB" smtClean="0"/>
              <a:t>11/01/2022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3416611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AA991-545F-488D-8EE4-D41343126EAC}" type="datetime1">
              <a:rPr lang="en-GB" smtClean="0"/>
              <a:t>11/01/2022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3210095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1A71198F-C3E1-4401-A6FC-F212DF518F29}" type="datetime1">
              <a:rPr lang="en-GB" smtClean="0"/>
              <a:t>11/01/2022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23245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101B9-ADE2-449B-A78B-1287A27C7C9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495EE2D-54CC-4DAF-B088-D956E28118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630138C-2EB9-4174-B3BE-5DC5999ECF95}"/>
              </a:ext>
            </a:extLst>
          </p:cNvPr>
          <p:cNvSpPr>
            <a:spLocks noGrp="1"/>
          </p:cNvSpPr>
          <p:nvPr>
            <p:ph type="dt" sz="half" idx="10"/>
          </p:nvPr>
        </p:nvSpPr>
        <p:spPr/>
        <p:txBody>
          <a:bodyPr/>
          <a:lstStyle/>
          <a:p>
            <a:fld id="{6D1D55F5-51DB-48CE-9833-F4D858539870}" type="datetimeFigureOut">
              <a:rPr lang="en-GB" smtClean="0"/>
              <a:t>11/01/2022</a:t>
            </a:fld>
            <a:endParaRPr lang="en-GB"/>
          </a:p>
        </p:txBody>
      </p:sp>
      <p:sp>
        <p:nvSpPr>
          <p:cNvPr id="5" name="Footer Placeholder 4">
            <a:extLst>
              <a:ext uri="{FF2B5EF4-FFF2-40B4-BE49-F238E27FC236}">
                <a16:creationId xmlns:a16="http://schemas.microsoft.com/office/drawing/2014/main" id="{13086790-BC7E-4675-99BF-9126064A0B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1A2C41-355B-461E-A2B2-F3639E215A7D}"/>
              </a:ext>
            </a:extLst>
          </p:cNvPr>
          <p:cNvSpPr>
            <a:spLocks noGrp="1"/>
          </p:cNvSpPr>
          <p:nvPr>
            <p:ph type="sldNum" sz="quarter" idx="12"/>
          </p:nvPr>
        </p:nvSpPr>
        <p:spPr/>
        <p:txBody>
          <a:bodyPr/>
          <a:lstStyle/>
          <a:p>
            <a:fld id="{56AA451E-2494-44F8-A660-37C7C00D7FD2}" type="slidenum">
              <a:rPr lang="en-GB" smtClean="0"/>
              <a:t>‹#›</a:t>
            </a:fld>
            <a:endParaRPr lang="en-GB"/>
          </a:p>
        </p:txBody>
      </p:sp>
    </p:spTree>
    <p:extLst>
      <p:ext uri="{BB962C8B-B14F-4D97-AF65-F5344CB8AC3E}">
        <p14:creationId xmlns:p14="http://schemas.microsoft.com/office/powerpoint/2010/main" val="11461089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FF28C89A-47FA-4ECE-9D46-327E5AF226C2}" type="datetime1">
              <a:rPr lang="en-GB" smtClean="0"/>
              <a:t>11/01/2022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37566473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ADD1D8CD-139B-4256-B01C-F1D56E7495EA}" type="datetime1">
              <a:rPr lang="en-GB" smtClean="0"/>
              <a:t>11/01/2022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7249617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a:t>Clique para editar o título Mestre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EA8F9217-11AA-4F46-B7FB-AAA020A07E85}" type="datetime1">
              <a:rPr lang="en-GB" smtClean="0"/>
              <a:t>11/01/2022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A7587A4-45F4-4724-9847-38E67E90ECC5}" type="slidenum">
              <a:rPr lang="en-GB" smtClean="0"/>
              <a:t>‹#›</a:t>
            </a:fld>
            <a:endParaRPr lang="en-GB"/>
          </a:p>
        </p:txBody>
      </p:sp>
    </p:spTree>
    <p:extLst>
      <p:ext uri="{BB962C8B-B14F-4D97-AF65-F5344CB8AC3E}">
        <p14:creationId xmlns:p14="http://schemas.microsoft.com/office/powerpoint/2010/main" val="2652446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11F8-6F25-487F-9EC9-2AEFC08445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0D054CC-03AE-4AC3-B8DF-84B43E3F9C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8E9602-857A-45DF-A80F-E280CC24FAD1}"/>
              </a:ext>
            </a:extLst>
          </p:cNvPr>
          <p:cNvSpPr>
            <a:spLocks noGrp="1"/>
          </p:cNvSpPr>
          <p:nvPr>
            <p:ph type="dt" sz="half" idx="10"/>
          </p:nvPr>
        </p:nvSpPr>
        <p:spPr/>
        <p:txBody>
          <a:bodyPr/>
          <a:lstStyle/>
          <a:p>
            <a:fld id="{6D1D55F5-51DB-48CE-9833-F4D858539870}" type="datetimeFigureOut">
              <a:rPr lang="en-GB" smtClean="0"/>
              <a:t>11/01/2022</a:t>
            </a:fld>
            <a:endParaRPr lang="en-GB"/>
          </a:p>
        </p:txBody>
      </p:sp>
      <p:sp>
        <p:nvSpPr>
          <p:cNvPr id="5" name="Footer Placeholder 4">
            <a:extLst>
              <a:ext uri="{FF2B5EF4-FFF2-40B4-BE49-F238E27FC236}">
                <a16:creationId xmlns:a16="http://schemas.microsoft.com/office/drawing/2014/main" id="{6E33077C-3961-4C97-A8C6-23C0D4EBF5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3E590A-C634-4A67-B130-6FC6EE87A3AC}"/>
              </a:ext>
            </a:extLst>
          </p:cNvPr>
          <p:cNvSpPr>
            <a:spLocks noGrp="1"/>
          </p:cNvSpPr>
          <p:nvPr>
            <p:ph type="sldNum" sz="quarter" idx="12"/>
          </p:nvPr>
        </p:nvSpPr>
        <p:spPr/>
        <p:txBody>
          <a:bodyPr/>
          <a:lstStyle/>
          <a:p>
            <a:fld id="{56AA451E-2494-44F8-A660-37C7C00D7FD2}" type="slidenum">
              <a:rPr lang="en-GB" smtClean="0"/>
              <a:t>‹#›</a:t>
            </a:fld>
            <a:endParaRPr lang="en-GB"/>
          </a:p>
        </p:txBody>
      </p:sp>
    </p:spTree>
    <p:extLst>
      <p:ext uri="{BB962C8B-B14F-4D97-AF65-F5344CB8AC3E}">
        <p14:creationId xmlns:p14="http://schemas.microsoft.com/office/powerpoint/2010/main" val="1966277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C36A-C39D-4D7E-A333-5B0B751865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1D870AC-A430-4A15-A775-FF83D2169F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378E73A-ACEF-4B1B-8D14-0E689148E4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38A48A1-F27F-4D3F-8CA6-01B7830FD262}"/>
              </a:ext>
            </a:extLst>
          </p:cNvPr>
          <p:cNvSpPr>
            <a:spLocks noGrp="1"/>
          </p:cNvSpPr>
          <p:nvPr>
            <p:ph type="dt" sz="half" idx="10"/>
          </p:nvPr>
        </p:nvSpPr>
        <p:spPr/>
        <p:txBody>
          <a:bodyPr/>
          <a:lstStyle/>
          <a:p>
            <a:fld id="{6D1D55F5-51DB-48CE-9833-F4D858539870}" type="datetimeFigureOut">
              <a:rPr lang="en-GB" smtClean="0"/>
              <a:t>11/01/2022</a:t>
            </a:fld>
            <a:endParaRPr lang="en-GB"/>
          </a:p>
        </p:txBody>
      </p:sp>
      <p:sp>
        <p:nvSpPr>
          <p:cNvPr id="6" name="Footer Placeholder 5">
            <a:extLst>
              <a:ext uri="{FF2B5EF4-FFF2-40B4-BE49-F238E27FC236}">
                <a16:creationId xmlns:a16="http://schemas.microsoft.com/office/drawing/2014/main" id="{1971F1C7-9A8D-4846-99C2-988E655285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AFE2589-A101-4332-B293-7F0FD5ACB562}"/>
              </a:ext>
            </a:extLst>
          </p:cNvPr>
          <p:cNvSpPr>
            <a:spLocks noGrp="1"/>
          </p:cNvSpPr>
          <p:nvPr>
            <p:ph type="sldNum" sz="quarter" idx="12"/>
          </p:nvPr>
        </p:nvSpPr>
        <p:spPr/>
        <p:txBody>
          <a:bodyPr/>
          <a:lstStyle/>
          <a:p>
            <a:fld id="{56AA451E-2494-44F8-A660-37C7C00D7FD2}" type="slidenum">
              <a:rPr lang="en-GB" smtClean="0"/>
              <a:t>‹#›</a:t>
            </a:fld>
            <a:endParaRPr lang="en-GB"/>
          </a:p>
        </p:txBody>
      </p:sp>
    </p:spTree>
    <p:extLst>
      <p:ext uri="{BB962C8B-B14F-4D97-AF65-F5344CB8AC3E}">
        <p14:creationId xmlns:p14="http://schemas.microsoft.com/office/powerpoint/2010/main" val="4225137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494D9-F775-43E1-A642-7FCCDAB045C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1BF3A18-EDC0-4B03-8420-C5648AC54B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A2B462-05D2-4EF8-A49E-3DA6C78F8F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AF65EBC-53DA-4D3D-B0C2-BB48712860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0EC751-6148-41D0-854E-AF94746CB8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C869A9D-20FB-40F3-96F2-B173810DC23A}"/>
              </a:ext>
            </a:extLst>
          </p:cNvPr>
          <p:cNvSpPr>
            <a:spLocks noGrp="1"/>
          </p:cNvSpPr>
          <p:nvPr>
            <p:ph type="dt" sz="half" idx="10"/>
          </p:nvPr>
        </p:nvSpPr>
        <p:spPr/>
        <p:txBody>
          <a:bodyPr/>
          <a:lstStyle/>
          <a:p>
            <a:fld id="{6D1D55F5-51DB-48CE-9833-F4D858539870}" type="datetimeFigureOut">
              <a:rPr lang="en-GB" smtClean="0"/>
              <a:t>11/01/2022</a:t>
            </a:fld>
            <a:endParaRPr lang="en-GB"/>
          </a:p>
        </p:txBody>
      </p:sp>
      <p:sp>
        <p:nvSpPr>
          <p:cNvPr id="8" name="Footer Placeholder 7">
            <a:extLst>
              <a:ext uri="{FF2B5EF4-FFF2-40B4-BE49-F238E27FC236}">
                <a16:creationId xmlns:a16="http://schemas.microsoft.com/office/drawing/2014/main" id="{B35160A7-13ED-4631-ACF9-6AC976548D4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D5295F0-DE41-4307-A6D8-6A463D8549B5}"/>
              </a:ext>
            </a:extLst>
          </p:cNvPr>
          <p:cNvSpPr>
            <a:spLocks noGrp="1"/>
          </p:cNvSpPr>
          <p:nvPr>
            <p:ph type="sldNum" sz="quarter" idx="12"/>
          </p:nvPr>
        </p:nvSpPr>
        <p:spPr/>
        <p:txBody>
          <a:bodyPr/>
          <a:lstStyle/>
          <a:p>
            <a:fld id="{56AA451E-2494-44F8-A660-37C7C00D7FD2}" type="slidenum">
              <a:rPr lang="en-GB" smtClean="0"/>
              <a:t>‹#›</a:t>
            </a:fld>
            <a:endParaRPr lang="en-GB"/>
          </a:p>
        </p:txBody>
      </p:sp>
    </p:spTree>
    <p:extLst>
      <p:ext uri="{BB962C8B-B14F-4D97-AF65-F5344CB8AC3E}">
        <p14:creationId xmlns:p14="http://schemas.microsoft.com/office/powerpoint/2010/main" val="3573103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80BF2-DE35-44D2-A97F-215AC7EE27C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BDD9F80-5306-4DFE-BB77-92FC603FB0CF}"/>
              </a:ext>
            </a:extLst>
          </p:cNvPr>
          <p:cNvSpPr>
            <a:spLocks noGrp="1"/>
          </p:cNvSpPr>
          <p:nvPr>
            <p:ph type="dt" sz="half" idx="10"/>
          </p:nvPr>
        </p:nvSpPr>
        <p:spPr/>
        <p:txBody>
          <a:bodyPr/>
          <a:lstStyle/>
          <a:p>
            <a:fld id="{6D1D55F5-51DB-48CE-9833-F4D858539870}" type="datetimeFigureOut">
              <a:rPr lang="en-GB" smtClean="0"/>
              <a:t>11/01/2022</a:t>
            </a:fld>
            <a:endParaRPr lang="en-GB"/>
          </a:p>
        </p:txBody>
      </p:sp>
      <p:sp>
        <p:nvSpPr>
          <p:cNvPr id="4" name="Footer Placeholder 3">
            <a:extLst>
              <a:ext uri="{FF2B5EF4-FFF2-40B4-BE49-F238E27FC236}">
                <a16:creationId xmlns:a16="http://schemas.microsoft.com/office/drawing/2014/main" id="{A7178BD6-E0A5-46C9-894E-AEE9519B8B9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040DC3E-15A8-4C35-95F2-0F99E340E7D3}"/>
              </a:ext>
            </a:extLst>
          </p:cNvPr>
          <p:cNvSpPr>
            <a:spLocks noGrp="1"/>
          </p:cNvSpPr>
          <p:nvPr>
            <p:ph type="sldNum" sz="quarter" idx="12"/>
          </p:nvPr>
        </p:nvSpPr>
        <p:spPr/>
        <p:txBody>
          <a:bodyPr/>
          <a:lstStyle/>
          <a:p>
            <a:fld id="{56AA451E-2494-44F8-A660-37C7C00D7FD2}" type="slidenum">
              <a:rPr lang="en-GB" smtClean="0"/>
              <a:t>‹#›</a:t>
            </a:fld>
            <a:endParaRPr lang="en-GB"/>
          </a:p>
        </p:txBody>
      </p:sp>
    </p:spTree>
    <p:extLst>
      <p:ext uri="{BB962C8B-B14F-4D97-AF65-F5344CB8AC3E}">
        <p14:creationId xmlns:p14="http://schemas.microsoft.com/office/powerpoint/2010/main" val="961425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95B634-E30B-4B5E-A1B7-E4F99EE14028}"/>
              </a:ext>
            </a:extLst>
          </p:cNvPr>
          <p:cNvSpPr>
            <a:spLocks noGrp="1"/>
          </p:cNvSpPr>
          <p:nvPr>
            <p:ph type="dt" sz="half" idx="10"/>
          </p:nvPr>
        </p:nvSpPr>
        <p:spPr/>
        <p:txBody>
          <a:bodyPr/>
          <a:lstStyle/>
          <a:p>
            <a:fld id="{6D1D55F5-51DB-48CE-9833-F4D858539870}" type="datetimeFigureOut">
              <a:rPr lang="en-GB" smtClean="0"/>
              <a:t>11/01/2022</a:t>
            </a:fld>
            <a:endParaRPr lang="en-GB"/>
          </a:p>
        </p:txBody>
      </p:sp>
      <p:sp>
        <p:nvSpPr>
          <p:cNvPr id="3" name="Footer Placeholder 2">
            <a:extLst>
              <a:ext uri="{FF2B5EF4-FFF2-40B4-BE49-F238E27FC236}">
                <a16:creationId xmlns:a16="http://schemas.microsoft.com/office/drawing/2014/main" id="{F61A716C-4721-4D50-9F45-FF5FEAC2955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17CDD63-348B-4002-849D-CBFD76595C43}"/>
              </a:ext>
            </a:extLst>
          </p:cNvPr>
          <p:cNvSpPr>
            <a:spLocks noGrp="1"/>
          </p:cNvSpPr>
          <p:nvPr>
            <p:ph type="sldNum" sz="quarter" idx="12"/>
          </p:nvPr>
        </p:nvSpPr>
        <p:spPr/>
        <p:txBody>
          <a:bodyPr/>
          <a:lstStyle/>
          <a:p>
            <a:fld id="{56AA451E-2494-44F8-A660-37C7C00D7FD2}" type="slidenum">
              <a:rPr lang="en-GB" smtClean="0"/>
              <a:t>‹#›</a:t>
            </a:fld>
            <a:endParaRPr lang="en-GB"/>
          </a:p>
        </p:txBody>
      </p:sp>
    </p:spTree>
    <p:extLst>
      <p:ext uri="{BB962C8B-B14F-4D97-AF65-F5344CB8AC3E}">
        <p14:creationId xmlns:p14="http://schemas.microsoft.com/office/powerpoint/2010/main" val="389316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B25C4-9BD3-4FB1-A235-A26D79F4DC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F98264B-622B-4838-86CF-D7F74957F1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6101762-A1F6-42D9-8679-259069463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0A2BDF-147F-4E7E-856C-82B8E074F731}"/>
              </a:ext>
            </a:extLst>
          </p:cNvPr>
          <p:cNvSpPr>
            <a:spLocks noGrp="1"/>
          </p:cNvSpPr>
          <p:nvPr>
            <p:ph type="dt" sz="half" idx="10"/>
          </p:nvPr>
        </p:nvSpPr>
        <p:spPr/>
        <p:txBody>
          <a:bodyPr/>
          <a:lstStyle/>
          <a:p>
            <a:fld id="{6D1D55F5-51DB-48CE-9833-F4D858539870}" type="datetimeFigureOut">
              <a:rPr lang="en-GB" smtClean="0"/>
              <a:t>11/01/2022</a:t>
            </a:fld>
            <a:endParaRPr lang="en-GB"/>
          </a:p>
        </p:txBody>
      </p:sp>
      <p:sp>
        <p:nvSpPr>
          <p:cNvPr id="6" name="Footer Placeholder 5">
            <a:extLst>
              <a:ext uri="{FF2B5EF4-FFF2-40B4-BE49-F238E27FC236}">
                <a16:creationId xmlns:a16="http://schemas.microsoft.com/office/drawing/2014/main" id="{D105C0E2-6949-4CDC-A7E2-752FCF4FE8D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7619C7D-1DE0-4539-9DF3-5FF03F34B04F}"/>
              </a:ext>
            </a:extLst>
          </p:cNvPr>
          <p:cNvSpPr>
            <a:spLocks noGrp="1"/>
          </p:cNvSpPr>
          <p:nvPr>
            <p:ph type="sldNum" sz="quarter" idx="12"/>
          </p:nvPr>
        </p:nvSpPr>
        <p:spPr/>
        <p:txBody>
          <a:bodyPr/>
          <a:lstStyle/>
          <a:p>
            <a:fld id="{56AA451E-2494-44F8-A660-37C7C00D7FD2}" type="slidenum">
              <a:rPr lang="en-GB" smtClean="0"/>
              <a:t>‹#›</a:t>
            </a:fld>
            <a:endParaRPr lang="en-GB"/>
          </a:p>
        </p:txBody>
      </p:sp>
    </p:spTree>
    <p:extLst>
      <p:ext uri="{BB962C8B-B14F-4D97-AF65-F5344CB8AC3E}">
        <p14:creationId xmlns:p14="http://schemas.microsoft.com/office/powerpoint/2010/main" val="3937459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7FFAB-2E37-45B5-AB7C-D968764EB5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710125E-214D-447C-8435-B66D3FC825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B84B0FA-40E1-4AEF-863D-703650ECEC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AC5069-2111-444E-A382-C56FC5FA642A}"/>
              </a:ext>
            </a:extLst>
          </p:cNvPr>
          <p:cNvSpPr>
            <a:spLocks noGrp="1"/>
          </p:cNvSpPr>
          <p:nvPr>
            <p:ph type="dt" sz="half" idx="10"/>
          </p:nvPr>
        </p:nvSpPr>
        <p:spPr/>
        <p:txBody>
          <a:bodyPr/>
          <a:lstStyle/>
          <a:p>
            <a:fld id="{6D1D55F5-51DB-48CE-9833-F4D858539870}" type="datetimeFigureOut">
              <a:rPr lang="en-GB" smtClean="0"/>
              <a:t>11/01/2022</a:t>
            </a:fld>
            <a:endParaRPr lang="en-GB"/>
          </a:p>
        </p:txBody>
      </p:sp>
      <p:sp>
        <p:nvSpPr>
          <p:cNvPr id="6" name="Footer Placeholder 5">
            <a:extLst>
              <a:ext uri="{FF2B5EF4-FFF2-40B4-BE49-F238E27FC236}">
                <a16:creationId xmlns:a16="http://schemas.microsoft.com/office/drawing/2014/main" id="{A2DC9A72-2F55-478C-B40D-C87BE2A2DAD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07D0994-F105-4D36-A2E6-FBE0AEC96503}"/>
              </a:ext>
            </a:extLst>
          </p:cNvPr>
          <p:cNvSpPr>
            <a:spLocks noGrp="1"/>
          </p:cNvSpPr>
          <p:nvPr>
            <p:ph type="sldNum" sz="quarter" idx="12"/>
          </p:nvPr>
        </p:nvSpPr>
        <p:spPr/>
        <p:txBody>
          <a:bodyPr/>
          <a:lstStyle/>
          <a:p>
            <a:fld id="{56AA451E-2494-44F8-A660-37C7C00D7FD2}" type="slidenum">
              <a:rPr lang="en-GB" smtClean="0"/>
              <a:t>‹#›</a:t>
            </a:fld>
            <a:endParaRPr lang="en-GB"/>
          </a:p>
        </p:txBody>
      </p:sp>
    </p:spTree>
    <p:extLst>
      <p:ext uri="{BB962C8B-B14F-4D97-AF65-F5344CB8AC3E}">
        <p14:creationId xmlns:p14="http://schemas.microsoft.com/office/powerpoint/2010/main" val="383837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A3EFDC-8BEB-469C-9F25-3E651A166F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2F23409-3AD8-41BE-BD50-F89DDFBCE2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DB92A26-DE8B-4235-91C0-8951A38922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1D55F5-51DB-48CE-9833-F4D858539870}" type="datetimeFigureOut">
              <a:rPr lang="en-GB" smtClean="0"/>
              <a:t>11/01/2022</a:t>
            </a:fld>
            <a:endParaRPr lang="en-GB"/>
          </a:p>
        </p:txBody>
      </p:sp>
      <p:sp>
        <p:nvSpPr>
          <p:cNvPr id="5" name="Footer Placeholder 4">
            <a:extLst>
              <a:ext uri="{FF2B5EF4-FFF2-40B4-BE49-F238E27FC236}">
                <a16:creationId xmlns:a16="http://schemas.microsoft.com/office/drawing/2014/main" id="{F7C679AC-2EB6-41D0-A2E9-35902C731D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532A7EA-B2FC-4FFE-AD9D-2953729DE4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AA451E-2494-44F8-A660-37C7C00D7FD2}" type="slidenum">
              <a:rPr lang="en-GB" smtClean="0"/>
              <a:t>‹#›</a:t>
            </a:fld>
            <a:endParaRPr lang="en-GB"/>
          </a:p>
        </p:txBody>
      </p:sp>
    </p:spTree>
    <p:extLst>
      <p:ext uri="{BB962C8B-B14F-4D97-AF65-F5344CB8AC3E}">
        <p14:creationId xmlns:p14="http://schemas.microsoft.com/office/powerpoint/2010/main" val="3791938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8255"/>
            <a:ext cx="10515600" cy="1325563"/>
          </a:xfrm>
          <a:prstGeom prst="rect">
            <a:avLst/>
          </a:prstGeom>
        </p:spPr>
        <p:txBody>
          <a:bodyPr vert="horz" lIns="91440" tIns="45720" rIns="91440" bIns="45720" rtlCol="0" anchor="ctr">
            <a:normAutofit/>
          </a:bodyPr>
          <a:lstStyle/>
          <a:p>
            <a:r>
              <a:rPr lang="pt-BR"/>
              <a:t>Clique para editar o título Mestre</a:t>
            </a:r>
            <a:endParaRPr lang="en-US"/>
          </a:p>
        </p:txBody>
      </p:sp>
      <p:sp>
        <p:nvSpPr>
          <p:cNvPr id="3" name="Text Placeholder 2"/>
          <p:cNvSpPr>
            <a:spLocks noGrp="1"/>
          </p:cNvSpPr>
          <p:nvPr>
            <p:ph type="body" idx="1"/>
          </p:nvPr>
        </p:nvSpPr>
        <p:spPr>
          <a:xfrm>
            <a:off x="838200" y="1343818"/>
            <a:ext cx="10515600" cy="4833145"/>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E3DCD1-5D72-4A7D-8FE5-D6DF097880A0}" type="datetime1">
              <a:rPr lang="en-GB" smtClean="0"/>
              <a:t>11/01/2022</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587A4-45F4-4724-9847-38E67E90ECC5}" type="slidenum">
              <a:rPr lang="en-GB" smtClean="0"/>
              <a:t>‹#›</a:t>
            </a:fld>
            <a:endParaRPr lang="en-GB"/>
          </a:p>
        </p:txBody>
      </p:sp>
    </p:spTree>
    <p:extLst>
      <p:ext uri="{BB962C8B-B14F-4D97-AF65-F5344CB8AC3E}">
        <p14:creationId xmlns:p14="http://schemas.microsoft.com/office/powerpoint/2010/main" val="37119242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jpeg"/><Relationship Id="rId7" Type="http://schemas.openxmlformats.org/officeDocument/2006/relationships/image" Target="../media/image30.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svg"/></Relationships>
</file>

<file path=ppt/slides/_rels/slide2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diagramLayout" Target="../diagrams/layout1.xml"/><Relationship Id="rId7" Type="http://schemas.openxmlformats.org/officeDocument/2006/relationships/image" Target="../media/image5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0">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F7A1F2C6-5900-40FB-B027-679B6F5F59AC}"/>
              </a:ext>
            </a:extLst>
          </p:cNvPr>
          <p:cNvPicPr>
            <a:picLocks noChangeAspect="1" noChangeArrowheads="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r="1" b="2339"/>
          <a:stretch/>
        </p:blipFill>
        <p:spPr bwMode="auto">
          <a:xfrm>
            <a:off x="6" y="-1"/>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AC0202F-322F-44AB-8953-835DE463916E}"/>
              </a:ext>
            </a:extLst>
          </p:cNvPr>
          <p:cNvPicPr>
            <a:picLocks noChangeAspect="1" noChangeArrowheads="1"/>
          </p:cNvPicPr>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2646" r="12718" b="2"/>
          <a:stretch/>
        </p:blipFill>
        <p:spPr bwMode="auto">
          <a:xfrm>
            <a:off x="6191245"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a:noFill/>
          <a:extLst>
            <a:ext uri="{909E8E84-426E-40DD-AFC4-6F175D3DCCD1}">
              <a14:hiddenFill xmlns:a14="http://schemas.microsoft.com/office/drawing/2010/main">
                <a:solidFill>
                  <a:srgbClr val="FFFFFF"/>
                </a:solidFill>
              </a14:hiddenFill>
            </a:ext>
          </a:extLst>
        </p:spPr>
      </p:pic>
      <p:grpSp>
        <p:nvGrpSpPr>
          <p:cNvPr id="27" name="Group 12">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4" name="Freeform: Shape 13">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14">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2" name="TextBox 21">
            <a:extLst>
              <a:ext uri="{FF2B5EF4-FFF2-40B4-BE49-F238E27FC236}">
                <a16:creationId xmlns:a16="http://schemas.microsoft.com/office/drawing/2014/main" id="{95ED2B7A-B90E-405A-829C-1A9D8FAD37F7}"/>
              </a:ext>
            </a:extLst>
          </p:cNvPr>
          <p:cNvSpPr txBox="1"/>
          <p:nvPr/>
        </p:nvSpPr>
        <p:spPr>
          <a:xfrm>
            <a:off x="572860" y="4833416"/>
            <a:ext cx="11046280" cy="1631216"/>
          </a:xfrm>
          <a:prstGeom prst="rect">
            <a:avLst/>
          </a:prstGeom>
          <a:noFill/>
        </p:spPr>
        <p:txBody>
          <a:bodyPr wrap="square">
            <a:spAutoFit/>
          </a:bodyPr>
          <a:lstStyle/>
          <a:p>
            <a:pPr algn="ctr"/>
            <a:r>
              <a:rPr lang="en-GB" sz="2800" b="1" dirty="0">
                <a:solidFill>
                  <a:schemeClr val="bg1"/>
                </a:solidFill>
                <a:latin typeface="Copperplate Gothic Bold" panose="020E0705020206020404" pitchFamily="34" charset="0"/>
              </a:rPr>
              <a:t>DROWSINESS DETECTION</a:t>
            </a:r>
          </a:p>
          <a:p>
            <a:pPr algn="ctr"/>
            <a:endParaRPr lang="en-GB" b="1" dirty="0">
              <a:solidFill>
                <a:schemeClr val="bg1"/>
              </a:solidFill>
            </a:endParaRPr>
          </a:p>
          <a:p>
            <a:pPr algn="ctr"/>
            <a:r>
              <a:rPr lang="en-GB" b="1" dirty="0">
                <a:solidFill>
                  <a:schemeClr val="bg1"/>
                </a:solidFill>
              </a:rPr>
              <a:t>Advanced Topics in Machine Learning</a:t>
            </a:r>
          </a:p>
          <a:p>
            <a:pPr algn="ctr"/>
            <a:endParaRPr lang="en-GB" b="1" dirty="0">
              <a:solidFill>
                <a:schemeClr val="bg1"/>
              </a:solidFill>
            </a:endParaRPr>
          </a:p>
          <a:p>
            <a:pPr algn="ctr"/>
            <a:r>
              <a:rPr lang="en-GB" b="1" dirty="0">
                <a:solidFill>
                  <a:schemeClr val="bg1"/>
                </a:solidFill>
              </a:rPr>
              <a:t>Greta Piliponyte e Rachel Fanti</a:t>
            </a:r>
          </a:p>
        </p:txBody>
      </p:sp>
    </p:spTree>
    <p:extLst>
      <p:ext uri="{BB962C8B-B14F-4D97-AF65-F5344CB8AC3E}">
        <p14:creationId xmlns:p14="http://schemas.microsoft.com/office/powerpoint/2010/main" val="3834882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B68752-6511-44D2-BB23-B6DC9234A658}"/>
              </a:ext>
            </a:extLst>
          </p:cNvPr>
          <p:cNvSpPr>
            <a:spLocks noGrp="1"/>
          </p:cNvSpPr>
          <p:nvPr>
            <p:ph type="title"/>
          </p:nvPr>
        </p:nvSpPr>
        <p:spPr>
          <a:xfrm>
            <a:off x="643467" y="321734"/>
            <a:ext cx="10905066" cy="1135737"/>
          </a:xfrm>
        </p:spPr>
        <p:txBody>
          <a:bodyPr>
            <a:normAutofit/>
          </a:bodyPr>
          <a:lstStyle/>
          <a:p>
            <a:r>
              <a:rPr lang="en-GB" sz="3600" b="1" dirty="0">
                <a:effectLst/>
                <a:latin typeface="Arial" panose="020B0604020202020204" pitchFamily="34" charset="0"/>
                <a:ea typeface="Arial" panose="020B0604020202020204" pitchFamily="34" charset="0"/>
                <a:cs typeface="Times New Roman" panose="02020603050405020304" pitchFamily="18" charset="0"/>
              </a:rPr>
              <a:t>Implementation</a:t>
            </a:r>
            <a:br>
              <a:rPr lang="en-GB" sz="3600" dirty="0">
                <a:effectLst/>
                <a:latin typeface="Calibri" panose="020F0502020204030204" pitchFamily="34" charset="0"/>
                <a:ea typeface="Calibri" panose="020F0502020204030204" pitchFamily="34" charset="0"/>
                <a:cs typeface="Times New Roman" panose="02020603050405020304" pitchFamily="18" charset="0"/>
              </a:rPr>
            </a:br>
            <a:endParaRPr lang="en-GB" sz="3600" dirty="0"/>
          </a:p>
        </p:txBody>
      </p:sp>
      <p:grpSp>
        <p:nvGrpSpPr>
          <p:cNvPr id="7" name="Group 6">
            <a:extLst>
              <a:ext uri="{FF2B5EF4-FFF2-40B4-BE49-F238E27FC236}">
                <a16:creationId xmlns:a16="http://schemas.microsoft.com/office/drawing/2014/main" id="{56ED698D-3B38-456E-B190-D1FA05AF40C7}"/>
              </a:ext>
            </a:extLst>
          </p:cNvPr>
          <p:cNvGrpSpPr/>
          <p:nvPr/>
        </p:nvGrpSpPr>
        <p:grpSpPr>
          <a:xfrm>
            <a:off x="473877" y="554807"/>
            <a:ext cx="11254283" cy="5112638"/>
            <a:chOff x="543905" y="-62444"/>
            <a:chExt cx="11254283" cy="5112638"/>
          </a:xfrm>
        </p:grpSpPr>
        <p:sp>
          <p:nvSpPr>
            <p:cNvPr id="8" name="Arrow: Right 7">
              <a:extLst>
                <a:ext uri="{FF2B5EF4-FFF2-40B4-BE49-F238E27FC236}">
                  <a16:creationId xmlns:a16="http://schemas.microsoft.com/office/drawing/2014/main" id="{248BAEF8-3100-43EC-9203-548D27226223}"/>
                </a:ext>
              </a:extLst>
            </p:cNvPr>
            <p:cNvSpPr/>
            <p:nvPr/>
          </p:nvSpPr>
          <p:spPr>
            <a:xfrm>
              <a:off x="1339697" y="-62444"/>
              <a:ext cx="10458491" cy="5112638"/>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dirty="0"/>
            </a:p>
          </p:txBody>
        </p:sp>
        <p:sp>
          <p:nvSpPr>
            <p:cNvPr id="9" name="Freeform: Shape 8">
              <a:extLst>
                <a:ext uri="{FF2B5EF4-FFF2-40B4-BE49-F238E27FC236}">
                  <a16:creationId xmlns:a16="http://schemas.microsoft.com/office/drawing/2014/main" id="{C0CC2740-9722-4190-A84C-EAC3DA69F2AA}"/>
                </a:ext>
              </a:extLst>
            </p:cNvPr>
            <p:cNvSpPr/>
            <p:nvPr/>
          </p:nvSpPr>
          <p:spPr>
            <a:xfrm>
              <a:off x="543905" y="2103403"/>
              <a:ext cx="1620000" cy="1296000"/>
            </a:xfrm>
            <a:custGeom>
              <a:avLst/>
              <a:gdLst>
                <a:gd name="connsiteX0" fmla="*/ 0 w 3241229"/>
                <a:gd name="connsiteY0" fmla="*/ 302901 h 1817370"/>
                <a:gd name="connsiteX1" fmla="*/ 302901 w 3241229"/>
                <a:gd name="connsiteY1" fmla="*/ 0 h 1817370"/>
                <a:gd name="connsiteX2" fmla="*/ 2938328 w 3241229"/>
                <a:gd name="connsiteY2" fmla="*/ 0 h 1817370"/>
                <a:gd name="connsiteX3" fmla="*/ 3241229 w 3241229"/>
                <a:gd name="connsiteY3" fmla="*/ 302901 h 1817370"/>
                <a:gd name="connsiteX4" fmla="*/ 3241229 w 3241229"/>
                <a:gd name="connsiteY4" fmla="*/ 1514469 h 1817370"/>
                <a:gd name="connsiteX5" fmla="*/ 2938328 w 3241229"/>
                <a:gd name="connsiteY5" fmla="*/ 1817370 h 1817370"/>
                <a:gd name="connsiteX6" fmla="*/ 302901 w 3241229"/>
                <a:gd name="connsiteY6" fmla="*/ 1817370 h 1817370"/>
                <a:gd name="connsiteX7" fmla="*/ 0 w 3241229"/>
                <a:gd name="connsiteY7" fmla="*/ 1514469 h 1817370"/>
                <a:gd name="connsiteX8" fmla="*/ 0 w 3241229"/>
                <a:gd name="connsiteY8" fmla="*/ 302901 h 1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1229" h="1817370">
                  <a:moveTo>
                    <a:pt x="0" y="302901"/>
                  </a:moveTo>
                  <a:cubicBezTo>
                    <a:pt x="0" y="135613"/>
                    <a:pt x="135613" y="0"/>
                    <a:pt x="302901" y="0"/>
                  </a:cubicBezTo>
                  <a:lnTo>
                    <a:pt x="2938328" y="0"/>
                  </a:lnTo>
                  <a:cubicBezTo>
                    <a:pt x="3105616" y="0"/>
                    <a:pt x="3241229" y="135613"/>
                    <a:pt x="3241229" y="302901"/>
                  </a:cubicBezTo>
                  <a:lnTo>
                    <a:pt x="3241229" y="1514469"/>
                  </a:lnTo>
                  <a:cubicBezTo>
                    <a:pt x="3241229" y="1681757"/>
                    <a:pt x="3105616" y="1817370"/>
                    <a:pt x="2938328" y="1817370"/>
                  </a:cubicBezTo>
                  <a:lnTo>
                    <a:pt x="302901" y="1817370"/>
                  </a:lnTo>
                  <a:cubicBezTo>
                    <a:pt x="135613" y="1817370"/>
                    <a:pt x="0" y="1681757"/>
                    <a:pt x="0" y="1514469"/>
                  </a:cubicBezTo>
                  <a:lnTo>
                    <a:pt x="0" y="302901"/>
                  </a:lnTo>
                  <a:close/>
                </a:path>
              </a:pathLst>
            </a:custGeom>
            <a:solidFill>
              <a:schemeClr val="accent4"/>
            </a:solidFill>
            <a:ln>
              <a:solidFill>
                <a:srgbClr val="FFC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5877" tIns="225877" rIns="225877" bIns="225877" numCol="1" spcCol="1270" anchor="ctr" anchorCtr="0">
              <a:noAutofit/>
            </a:bodyPr>
            <a:lstStyle/>
            <a:p>
              <a:pPr marL="0" lvl="0" indent="0" algn="ctr" defTabSz="1600200">
                <a:lnSpc>
                  <a:spcPct val="90000"/>
                </a:lnSpc>
                <a:spcBef>
                  <a:spcPct val="0"/>
                </a:spcBef>
                <a:spcAft>
                  <a:spcPct val="35000"/>
                </a:spcAft>
                <a:buNone/>
              </a:pPr>
              <a:r>
                <a:rPr lang="en-GB" sz="1600" dirty="0">
                  <a:solidFill>
                    <a:schemeClr val="tx1"/>
                  </a:solidFill>
                </a:rPr>
                <a:t>Recording video camera</a:t>
              </a:r>
            </a:p>
            <a:p>
              <a:pPr algn="ctr"/>
              <a:r>
                <a:rPr lang="en-GB" sz="1600" dirty="0">
                  <a:solidFill>
                    <a:schemeClr val="tx1"/>
                  </a:solidFill>
                </a:rPr>
                <a:t>--</a:t>
              </a:r>
              <a:r>
                <a:rPr lang="en-GB" sz="1600" dirty="0">
                  <a:solidFill>
                    <a:schemeClr val="tx1"/>
                  </a:solidFill>
                  <a:sym typeface="Wingdings" panose="05000000000000000000" pitchFamily="2" charset="2"/>
                </a:rPr>
                <a:t> </a:t>
              </a:r>
              <a:r>
                <a:rPr lang="en-GB" sz="1600" dirty="0">
                  <a:solidFill>
                    <a:schemeClr val="tx1"/>
                  </a:solidFill>
                </a:rPr>
                <a:t>Figure</a:t>
              </a:r>
            </a:p>
          </p:txBody>
        </p:sp>
      </p:grpSp>
      <p:sp>
        <p:nvSpPr>
          <p:cNvPr id="20" name="Freeform: Shape 19">
            <a:extLst>
              <a:ext uri="{FF2B5EF4-FFF2-40B4-BE49-F238E27FC236}">
                <a16:creationId xmlns:a16="http://schemas.microsoft.com/office/drawing/2014/main" id="{2CA5B51A-31DA-477B-9A26-16181826725D}"/>
              </a:ext>
            </a:extLst>
          </p:cNvPr>
          <p:cNvSpPr/>
          <p:nvPr/>
        </p:nvSpPr>
        <p:spPr>
          <a:xfrm>
            <a:off x="463839" y="2008119"/>
            <a:ext cx="1620000" cy="649495"/>
          </a:xfrm>
          <a:custGeom>
            <a:avLst/>
            <a:gdLst>
              <a:gd name="connsiteX0" fmla="*/ 0 w 3241229"/>
              <a:gd name="connsiteY0" fmla="*/ 302901 h 1817370"/>
              <a:gd name="connsiteX1" fmla="*/ 302901 w 3241229"/>
              <a:gd name="connsiteY1" fmla="*/ 0 h 1817370"/>
              <a:gd name="connsiteX2" fmla="*/ 2938328 w 3241229"/>
              <a:gd name="connsiteY2" fmla="*/ 0 h 1817370"/>
              <a:gd name="connsiteX3" fmla="*/ 3241229 w 3241229"/>
              <a:gd name="connsiteY3" fmla="*/ 302901 h 1817370"/>
              <a:gd name="connsiteX4" fmla="*/ 3241229 w 3241229"/>
              <a:gd name="connsiteY4" fmla="*/ 1514469 h 1817370"/>
              <a:gd name="connsiteX5" fmla="*/ 2938328 w 3241229"/>
              <a:gd name="connsiteY5" fmla="*/ 1817370 h 1817370"/>
              <a:gd name="connsiteX6" fmla="*/ 302901 w 3241229"/>
              <a:gd name="connsiteY6" fmla="*/ 1817370 h 1817370"/>
              <a:gd name="connsiteX7" fmla="*/ 0 w 3241229"/>
              <a:gd name="connsiteY7" fmla="*/ 1514469 h 1817370"/>
              <a:gd name="connsiteX8" fmla="*/ 0 w 3241229"/>
              <a:gd name="connsiteY8" fmla="*/ 302901 h 1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1229" h="1817370">
                <a:moveTo>
                  <a:pt x="0" y="302901"/>
                </a:moveTo>
                <a:cubicBezTo>
                  <a:pt x="0" y="135613"/>
                  <a:pt x="135613" y="0"/>
                  <a:pt x="302901" y="0"/>
                </a:cubicBezTo>
                <a:lnTo>
                  <a:pt x="2938328" y="0"/>
                </a:lnTo>
                <a:cubicBezTo>
                  <a:pt x="3105616" y="0"/>
                  <a:pt x="3241229" y="135613"/>
                  <a:pt x="3241229" y="302901"/>
                </a:cubicBezTo>
                <a:lnTo>
                  <a:pt x="3241229" y="1514469"/>
                </a:lnTo>
                <a:cubicBezTo>
                  <a:pt x="3241229" y="1681757"/>
                  <a:pt x="3105616" y="1817370"/>
                  <a:pt x="2938328" y="1817370"/>
                </a:cubicBezTo>
                <a:lnTo>
                  <a:pt x="302901" y="1817370"/>
                </a:lnTo>
                <a:cubicBezTo>
                  <a:pt x="135613" y="1817370"/>
                  <a:pt x="0" y="1681757"/>
                  <a:pt x="0" y="1514469"/>
                </a:cubicBezTo>
                <a:lnTo>
                  <a:pt x="0" y="302901"/>
                </a:lnTo>
                <a:close/>
              </a:path>
            </a:pathLst>
          </a:custGeom>
          <a:solidFill>
            <a:schemeClr val="accent2"/>
          </a:solidFill>
          <a:ln>
            <a:solidFill>
              <a:srgbClr val="FFC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5877" tIns="225877" rIns="225877" bIns="225877" numCol="1" spcCol="1270" anchor="ctr" anchorCtr="0">
            <a:noAutofit/>
          </a:bodyPr>
          <a:lstStyle/>
          <a:p>
            <a:pPr algn="ctr" defTabSz="1600200">
              <a:lnSpc>
                <a:spcPct val="90000"/>
              </a:lnSpc>
              <a:spcBef>
                <a:spcPct val="0"/>
              </a:spcBef>
              <a:spcAft>
                <a:spcPct val="35000"/>
              </a:spcAft>
            </a:pPr>
            <a:r>
              <a:rPr lang="en-GB" sz="2000" dirty="0">
                <a:solidFill>
                  <a:schemeClr val="bg1"/>
                </a:solidFill>
              </a:rPr>
              <a:t>Input</a:t>
            </a:r>
          </a:p>
        </p:txBody>
      </p:sp>
      <p:sp>
        <p:nvSpPr>
          <p:cNvPr id="21" name="Freeform: Shape 20">
            <a:extLst>
              <a:ext uri="{FF2B5EF4-FFF2-40B4-BE49-F238E27FC236}">
                <a16:creationId xmlns:a16="http://schemas.microsoft.com/office/drawing/2014/main" id="{A65D485E-9282-4109-B97B-FC1A944DDB54}"/>
              </a:ext>
            </a:extLst>
          </p:cNvPr>
          <p:cNvSpPr/>
          <p:nvPr/>
        </p:nvSpPr>
        <p:spPr>
          <a:xfrm>
            <a:off x="2358193" y="2008120"/>
            <a:ext cx="1620000" cy="649494"/>
          </a:xfrm>
          <a:custGeom>
            <a:avLst/>
            <a:gdLst>
              <a:gd name="connsiteX0" fmla="*/ 0 w 3241229"/>
              <a:gd name="connsiteY0" fmla="*/ 302901 h 1817370"/>
              <a:gd name="connsiteX1" fmla="*/ 302901 w 3241229"/>
              <a:gd name="connsiteY1" fmla="*/ 0 h 1817370"/>
              <a:gd name="connsiteX2" fmla="*/ 2938328 w 3241229"/>
              <a:gd name="connsiteY2" fmla="*/ 0 h 1817370"/>
              <a:gd name="connsiteX3" fmla="*/ 3241229 w 3241229"/>
              <a:gd name="connsiteY3" fmla="*/ 302901 h 1817370"/>
              <a:gd name="connsiteX4" fmla="*/ 3241229 w 3241229"/>
              <a:gd name="connsiteY4" fmla="*/ 1514469 h 1817370"/>
              <a:gd name="connsiteX5" fmla="*/ 2938328 w 3241229"/>
              <a:gd name="connsiteY5" fmla="*/ 1817370 h 1817370"/>
              <a:gd name="connsiteX6" fmla="*/ 302901 w 3241229"/>
              <a:gd name="connsiteY6" fmla="*/ 1817370 h 1817370"/>
              <a:gd name="connsiteX7" fmla="*/ 0 w 3241229"/>
              <a:gd name="connsiteY7" fmla="*/ 1514469 h 1817370"/>
              <a:gd name="connsiteX8" fmla="*/ 0 w 3241229"/>
              <a:gd name="connsiteY8" fmla="*/ 302901 h 1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1229" h="1817370">
                <a:moveTo>
                  <a:pt x="0" y="302901"/>
                </a:moveTo>
                <a:cubicBezTo>
                  <a:pt x="0" y="135613"/>
                  <a:pt x="135613" y="0"/>
                  <a:pt x="302901" y="0"/>
                </a:cubicBezTo>
                <a:lnTo>
                  <a:pt x="2938328" y="0"/>
                </a:lnTo>
                <a:cubicBezTo>
                  <a:pt x="3105616" y="0"/>
                  <a:pt x="3241229" y="135613"/>
                  <a:pt x="3241229" y="302901"/>
                </a:cubicBezTo>
                <a:lnTo>
                  <a:pt x="3241229" y="1514469"/>
                </a:lnTo>
                <a:cubicBezTo>
                  <a:pt x="3241229" y="1681757"/>
                  <a:pt x="3105616" y="1817370"/>
                  <a:pt x="2938328" y="1817370"/>
                </a:cubicBezTo>
                <a:lnTo>
                  <a:pt x="302901" y="1817370"/>
                </a:lnTo>
                <a:cubicBezTo>
                  <a:pt x="135613" y="1817370"/>
                  <a:pt x="0" y="1681757"/>
                  <a:pt x="0" y="1514469"/>
                </a:cubicBezTo>
                <a:lnTo>
                  <a:pt x="0" y="302901"/>
                </a:lnTo>
                <a:close/>
              </a:path>
            </a:pathLst>
          </a:custGeom>
          <a:solidFill>
            <a:schemeClr val="accent2"/>
          </a:solidFill>
          <a:ln>
            <a:solidFill>
              <a:srgbClr val="FFC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5877" tIns="225877" rIns="225877" bIns="225877" numCol="1" spcCol="1270" anchor="ctr" anchorCtr="0">
            <a:noAutofit/>
          </a:bodyPr>
          <a:lstStyle/>
          <a:p>
            <a:pPr marL="0" lvl="0" indent="0" algn="ctr" defTabSz="1600200">
              <a:lnSpc>
                <a:spcPct val="90000"/>
              </a:lnSpc>
              <a:spcBef>
                <a:spcPct val="0"/>
              </a:spcBef>
              <a:spcAft>
                <a:spcPct val="35000"/>
              </a:spcAft>
              <a:buNone/>
            </a:pPr>
            <a:r>
              <a:rPr lang="en-GB" sz="2000" dirty="0">
                <a:solidFill>
                  <a:schemeClr val="bg1"/>
                </a:solidFill>
              </a:rPr>
              <a:t>Facial detection</a:t>
            </a:r>
          </a:p>
        </p:txBody>
      </p:sp>
      <p:sp>
        <p:nvSpPr>
          <p:cNvPr id="23" name="Freeform: Shape 22">
            <a:extLst>
              <a:ext uri="{FF2B5EF4-FFF2-40B4-BE49-F238E27FC236}">
                <a16:creationId xmlns:a16="http://schemas.microsoft.com/office/drawing/2014/main" id="{E08F500A-07D2-4F67-87AF-DDEBA9324A7D}"/>
              </a:ext>
            </a:extLst>
          </p:cNvPr>
          <p:cNvSpPr/>
          <p:nvPr/>
        </p:nvSpPr>
        <p:spPr>
          <a:xfrm>
            <a:off x="2394796" y="2724057"/>
            <a:ext cx="1620000" cy="1296000"/>
          </a:xfrm>
          <a:custGeom>
            <a:avLst/>
            <a:gdLst>
              <a:gd name="connsiteX0" fmla="*/ 0 w 3241229"/>
              <a:gd name="connsiteY0" fmla="*/ 302901 h 1817370"/>
              <a:gd name="connsiteX1" fmla="*/ 302901 w 3241229"/>
              <a:gd name="connsiteY1" fmla="*/ 0 h 1817370"/>
              <a:gd name="connsiteX2" fmla="*/ 2938328 w 3241229"/>
              <a:gd name="connsiteY2" fmla="*/ 0 h 1817370"/>
              <a:gd name="connsiteX3" fmla="*/ 3241229 w 3241229"/>
              <a:gd name="connsiteY3" fmla="*/ 302901 h 1817370"/>
              <a:gd name="connsiteX4" fmla="*/ 3241229 w 3241229"/>
              <a:gd name="connsiteY4" fmla="*/ 1514469 h 1817370"/>
              <a:gd name="connsiteX5" fmla="*/ 2938328 w 3241229"/>
              <a:gd name="connsiteY5" fmla="*/ 1817370 h 1817370"/>
              <a:gd name="connsiteX6" fmla="*/ 302901 w 3241229"/>
              <a:gd name="connsiteY6" fmla="*/ 1817370 h 1817370"/>
              <a:gd name="connsiteX7" fmla="*/ 0 w 3241229"/>
              <a:gd name="connsiteY7" fmla="*/ 1514469 h 1817370"/>
              <a:gd name="connsiteX8" fmla="*/ 0 w 3241229"/>
              <a:gd name="connsiteY8" fmla="*/ 302901 h 1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1229" h="1817370">
                <a:moveTo>
                  <a:pt x="0" y="302901"/>
                </a:moveTo>
                <a:cubicBezTo>
                  <a:pt x="0" y="135613"/>
                  <a:pt x="135613" y="0"/>
                  <a:pt x="302901" y="0"/>
                </a:cubicBezTo>
                <a:lnTo>
                  <a:pt x="2938328" y="0"/>
                </a:lnTo>
                <a:cubicBezTo>
                  <a:pt x="3105616" y="0"/>
                  <a:pt x="3241229" y="135613"/>
                  <a:pt x="3241229" y="302901"/>
                </a:cubicBezTo>
                <a:lnTo>
                  <a:pt x="3241229" y="1514469"/>
                </a:lnTo>
                <a:cubicBezTo>
                  <a:pt x="3241229" y="1681757"/>
                  <a:pt x="3105616" y="1817370"/>
                  <a:pt x="2938328" y="1817370"/>
                </a:cubicBezTo>
                <a:lnTo>
                  <a:pt x="302901" y="1817370"/>
                </a:lnTo>
                <a:cubicBezTo>
                  <a:pt x="135613" y="1817370"/>
                  <a:pt x="0" y="1681757"/>
                  <a:pt x="0" y="1514469"/>
                </a:cubicBezTo>
                <a:lnTo>
                  <a:pt x="0" y="302901"/>
                </a:lnTo>
                <a:close/>
              </a:path>
            </a:pathLst>
          </a:custGeom>
          <a:solidFill>
            <a:schemeClr val="accent4"/>
          </a:solidFill>
          <a:ln>
            <a:solidFill>
              <a:schemeClr val="accent4">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5877" tIns="225877" rIns="225877" bIns="225877" numCol="1" spcCol="1270" anchor="ctr" anchorCtr="0">
            <a:noAutofit/>
          </a:bodyPr>
          <a:lstStyle/>
          <a:p>
            <a:pPr marL="0" lvl="0" indent="0" algn="ctr" defTabSz="1600200">
              <a:lnSpc>
                <a:spcPct val="90000"/>
              </a:lnSpc>
              <a:spcBef>
                <a:spcPct val="0"/>
              </a:spcBef>
              <a:spcAft>
                <a:spcPct val="35000"/>
              </a:spcAft>
              <a:buNone/>
            </a:pPr>
            <a:r>
              <a:rPr lang="en-GB" sz="1600" dirty="0">
                <a:solidFill>
                  <a:schemeClr val="tx1"/>
                </a:solidFill>
              </a:rPr>
              <a:t>68 Facial landmarks identification</a:t>
            </a:r>
          </a:p>
        </p:txBody>
      </p:sp>
      <p:pic>
        <p:nvPicPr>
          <p:cNvPr id="5" name="Picture 4">
            <a:extLst>
              <a:ext uri="{FF2B5EF4-FFF2-40B4-BE49-F238E27FC236}">
                <a16:creationId xmlns:a16="http://schemas.microsoft.com/office/drawing/2014/main" id="{E7CDA7DE-43E3-4295-8793-ACEDC7377DDF}"/>
              </a:ext>
            </a:extLst>
          </p:cNvPr>
          <p:cNvPicPr>
            <a:picLocks noChangeAspect="1"/>
          </p:cNvPicPr>
          <p:nvPr/>
        </p:nvPicPr>
        <p:blipFill rotWithShape="1">
          <a:blip r:embed="rId2"/>
          <a:srcRect l="22228" t="15531" r="19560" b="6228"/>
          <a:stretch/>
        </p:blipFill>
        <p:spPr>
          <a:xfrm>
            <a:off x="2130254" y="4511056"/>
            <a:ext cx="1818559" cy="1374915"/>
          </a:xfrm>
          <a:prstGeom prst="rect">
            <a:avLst/>
          </a:prstGeom>
        </p:spPr>
      </p:pic>
      <p:sp>
        <p:nvSpPr>
          <p:cNvPr id="25" name="Freeform: Shape 24">
            <a:extLst>
              <a:ext uri="{FF2B5EF4-FFF2-40B4-BE49-F238E27FC236}">
                <a16:creationId xmlns:a16="http://schemas.microsoft.com/office/drawing/2014/main" id="{7C777027-EBCC-4D2D-9464-B7FEC7786206}"/>
              </a:ext>
            </a:extLst>
          </p:cNvPr>
          <p:cNvSpPr/>
          <p:nvPr/>
        </p:nvSpPr>
        <p:spPr>
          <a:xfrm>
            <a:off x="4252547" y="2008120"/>
            <a:ext cx="1620000" cy="649494"/>
          </a:xfrm>
          <a:custGeom>
            <a:avLst/>
            <a:gdLst>
              <a:gd name="connsiteX0" fmla="*/ 0 w 3241229"/>
              <a:gd name="connsiteY0" fmla="*/ 302901 h 1817370"/>
              <a:gd name="connsiteX1" fmla="*/ 302901 w 3241229"/>
              <a:gd name="connsiteY1" fmla="*/ 0 h 1817370"/>
              <a:gd name="connsiteX2" fmla="*/ 2938328 w 3241229"/>
              <a:gd name="connsiteY2" fmla="*/ 0 h 1817370"/>
              <a:gd name="connsiteX3" fmla="*/ 3241229 w 3241229"/>
              <a:gd name="connsiteY3" fmla="*/ 302901 h 1817370"/>
              <a:gd name="connsiteX4" fmla="*/ 3241229 w 3241229"/>
              <a:gd name="connsiteY4" fmla="*/ 1514469 h 1817370"/>
              <a:gd name="connsiteX5" fmla="*/ 2938328 w 3241229"/>
              <a:gd name="connsiteY5" fmla="*/ 1817370 h 1817370"/>
              <a:gd name="connsiteX6" fmla="*/ 302901 w 3241229"/>
              <a:gd name="connsiteY6" fmla="*/ 1817370 h 1817370"/>
              <a:gd name="connsiteX7" fmla="*/ 0 w 3241229"/>
              <a:gd name="connsiteY7" fmla="*/ 1514469 h 1817370"/>
              <a:gd name="connsiteX8" fmla="*/ 0 w 3241229"/>
              <a:gd name="connsiteY8" fmla="*/ 302901 h 1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1229" h="1817370">
                <a:moveTo>
                  <a:pt x="0" y="302901"/>
                </a:moveTo>
                <a:cubicBezTo>
                  <a:pt x="0" y="135613"/>
                  <a:pt x="135613" y="0"/>
                  <a:pt x="302901" y="0"/>
                </a:cubicBezTo>
                <a:lnTo>
                  <a:pt x="2938328" y="0"/>
                </a:lnTo>
                <a:cubicBezTo>
                  <a:pt x="3105616" y="0"/>
                  <a:pt x="3241229" y="135613"/>
                  <a:pt x="3241229" y="302901"/>
                </a:cubicBezTo>
                <a:lnTo>
                  <a:pt x="3241229" y="1514469"/>
                </a:lnTo>
                <a:cubicBezTo>
                  <a:pt x="3241229" y="1681757"/>
                  <a:pt x="3105616" y="1817370"/>
                  <a:pt x="2938328" y="1817370"/>
                </a:cubicBezTo>
                <a:lnTo>
                  <a:pt x="302901" y="1817370"/>
                </a:lnTo>
                <a:cubicBezTo>
                  <a:pt x="135613" y="1817370"/>
                  <a:pt x="0" y="1681757"/>
                  <a:pt x="0" y="1514469"/>
                </a:cubicBezTo>
                <a:lnTo>
                  <a:pt x="0" y="302901"/>
                </a:lnTo>
                <a:close/>
              </a:path>
            </a:pathLst>
          </a:custGeom>
          <a:solidFill>
            <a:schemeClr val="accent2"/>
          </a:solidFill>
          <a:ln>
            <a:solidFill>
              <a:srgbClr val="FFC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5877" tIns="225877" rIns="225877" bIns="225877" numCol="1" spcCol="1270" anchor="ctr" anchorCtr="0">
            <a:noAutofit/>
          </a:bodyPr>
          <a:lstStyle/>
          <a:p>
            <a:pPr marL="0" lvl="0" indent="0" algn="ctr" defTabSz="1600200">
              <a:lnSpc>
                <a:spcPct val="90000"/>
              </a:lnSpc>
              <a:spcBef>
                <a:spcPct val="0"/>
              </a:spcBef>
              <a:spcAft>
                <a:spcPct val="35000"/>
              </a:spcAft>
              <a:buNone/>
            </a:pPr>
            <a:r>
              <a:rPr lang="en-GB" dirty="0">
                <a:solidFill>
                  <a:schemeClr val="bg1"/>
                </a:solidFill>
              </a:rPr>
              <a:t>Eyes extraction</a:t>
            </a:r>
          </a:p>
        </p:txBody>
      </p:sp>
      <p:pic>
        <p:nvPicPr>
          <p:cNvPr id="1026" name="Picture 2">
            <a:extLst>
              <a:ext uri="{FF2B5EF4-FFF2-40B4-BE49-F238E27FC236}">
                <a16:creationId xmlns:a16="http://schemas.microsoft.com/office/drawing/2014/main" id="{63AB8F40-8422-4266-83CF-D00B81D0F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84" y="4460848"/>
            <a:ext cx="1988697" cy="1325389"/>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Shape 25">
            <a:extLst>
              <a:ext uri="{FF2B5EF4-FFF2-40B4-BE49-F238E27FC236}">
                <a16:creationId xmlns:a16="http://schemas.microsoft.com/office/drawing/2014/main" id="{63F88CE4-0D2F-4122-A592-34A17AF48759}"/>
              </a:ext>
            </a:extLst>
          </p:cNvPr>
          <p:cNvSpPr/>
          <p:nvPr/>
        </p:nvSpPr>
        <p:spPr>
          <a:xfrm>
            <a:off x="6146901" y="2008119"/>
            <a:ext cx="1620000" cy="649494"/>
          </a:xfrm>
          <a:custGeom>
            <a:avLst/>
            <a:gdLst>
              <a:gd name="connsiteX0" fmla="*/ 0 w 3241229"/>
              <a:gd name="connsiteY0" fmla="*/ 302901 h 1817370"/>
              <a:gd name="connsiteX1" fmla="*/ 302901 w 3241229"/>
              <a:gd name="connsiteY1" fmla="*/ 0 h 1817370"/>
              <a:gd name="connsiteX2" fmla="*/ 2938328 w 3241229"/>
              <a:gd name="connsiteY2" fmla="*/ 0 h 1817370"/>
              <a:gd name="connsiteX3" fmla="*/ 3241229 w 3241229"/>
              <a:gd name="connsiteY3" fmla="*/ 302901 h 1817370"/>
              <a:gd name="connsiteX4" fmla="*/ 3241229 w 3241229"/>
              <a:gd name="connsiteY4" fmla="*/ 1514469 h 1817370"/>
              <a:gd name="connsiteX5" fmla="*/ 2938328 w 3241229"/>
              <a:gd name="connsiteY5" fmla="*/ 1817370 h 1817370"/>
              <a:gd name="connsiteX6" fmla="*/ 302901 w 3241229"/>
              <a:gd name="connsiteY6" fmla="*/ 1817370 h 1817370"/>
              <a:gd name="connsiteX7" fmla="*/ 0 w 3241229"/>
              <a:gd name="connsiteY7" fmla="*/ 1514469 h 1817370"/>
              <a:gd name="connsiteX8" fmla="*/ 0 w 3241229"/>
              <a:gd name="connsiteY8" fmla="*/ 302901 h 1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1229" h="1817370">
                <a:moveTo>
                  <a:pt x="0" y="302901"/>
                </a:moveTo>
                <a:cubicBezTo>
                  <a:pt x="0" y="135613"/>
                  <a:pt x="135613" y="0"/>
                  <a:pt x="302901" y="0"/>
                </a:cubicBezTo>
                <a:lnTo>
                  <a:pt x="2938328" y="0"/>
                </a:lnTo>
                <a:cubicBezTo>
                  <a:pt x="3105616" y="0"/>
                  <a:pt x="3241229" y="135613"/>
                  <a:pt x="3241229" y="302901"/>
                </a:cubicBezTo>
                <a:lnTo>
                  <a:pt x="3241229" y="1514469"/>
                </a:lnTo>
                <a:cubicBezTo>
                  <a:pt x="3241229" y="1681757"/>
                  <a:pt x="3105616" y="1817370"/>
                  <a:pt x="2938328" y="1817370"/>
                </a:cubicBezTo>
                <a:lnTo>
                  <a:pt x="302901" y="1817370"/>
                </a:lnTo>
                <a:cubicBezTo>
                  <a:pt x="135613" y="1817370"/>
                  <a:pt x="0" y="1681757"/>
                  <a:pt x="0" y="1514469"/>
                </a:cubicBezTo>
                <a:lnTo>
                  <a:pt x="0" y="302901"/>
                </a:lnTo>
                <a:close/>
              </a:path>
            </a:pathLst>
          </a:custGeom>
          <a:solidFill>
            <a:schemeClr val="accent2"/>
          </a:solidFill>
          <a:ln>
            <a:solidFill>
              <a:srgbClr val="FFC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5877" tIns="225877" rIns="225877" bIns="225877" numCol="1" spcCol="1270" anchor="ctr" anchorCtr="0">
            <a:noAutofit/>
          </a:bodyPr>
          <a:lstStyle/>
          <a:p>
            <a:pPr marL="0" lvl="0" indent="0" algn="ctr" defTabSz="1600200">
              <a:lnSpc>
                <a:spcPct val="90000"/>
              </a:lnSpc>
              <a:spcBef>
                <a:spcPct val="0"/>
              </a:spcBef>
              <a:spcAft>
                <a:spcPct val="35000"/>
              </a:spcAft>
              <a:buNone/>
            </a:pPr>
            <a:r>
              <a:rPr lang="en-GB" sz="2000" dirty="0">
                <a:solidFill>
                  <a:schemeClr val="bg1"/>
                </a:solidFill>
              </a:rPr>
              <a:t>Pre-processing</a:t>
            </a:r>
          </a:p>
        </p:txBody>
      </p:sp>
      <p:sp>
        <p:nvSpPr>
          <p:cNvPr id="27" name="Freeform: Shape 26">
            <a:extLst>
              <a:ext uri="{FF2B5EF4-FFF2-40B4-BE49-F238E27FC236}">
                <a16:creationId xmlns:a16="http://schemas.microsoft.com/office/drawing/2014/main" id="{2C1F205E-8109-405C-BE94-1AC219A087FB}"/>
              </a:ext>
            </a:extLst>
          </p:cNvPr>
          <p:cNvSpPr/>
          <p:nvPr/>
        </p:nvSpPr>
        <p:spPr>
          <a:xfrm>
            <a:off x="8041255" y="1998901"/>
            <a:ext cx="1620000" cy="649494"/>
          </a:xfrm>
          <a:custGeom>
            <a:avLst/>
            <a:gdLst>
              <a:gd name="connsiteX0" fmla="*/ 0 w 3241229"/>
              <a:gd name="connsiteY0" fmla="*/ 302901 h 1817370"/>
              <a:gd name="connsiteX1" fmla="*/ 302901 w 3241229"/>
              <a:gd name="connsiteY1" fmla="*/ 0 h 1817370"/>
              <a:gd name="connsiteX2" fmla="*/ 2938328 w 3241229"/>
              <a:gd name="connsiteY2" fmla="*/ 0 h 1817370"/>
              <a:gd name="connsiteX3" fmla="*/ 3241229 w 3241229"/>
              <a:gd name="connsiteY3" fmla="*/ 302901 h 1817370"/>
              <a:gd name="connsiteX4" fmla="*/ 3241229 w 3241229"/>
              <a:gd name="connsiteY4" fmla="*/ 1514469 h 1817370"/>
              <a:gd name="connsiteX5" fmla="*/ 2938328 w 3241229"/>
              <a:gd name="connsiteY5" fmla="*/ 1817370 h 1817370"/>
              <a:gd name="connsiteX6" fmla="*/ 302901 w 3241229"/>
              <a:gd name="connsiteY6" fmla="*/ 1817370 h 1817370"/>
              <a:gd name="connsiteX7" fmla="*/ 0 w 3241229"/>
              <a:gd name="connsiteY7" fmla="*/ 1514469 h 1817370"/>
              <a:gd name="connsiteX8" fmla="*/ 0 w 3241229"/>
              <a:gd name="connsiteY8" fmla="*/ 302901 h 1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1229" h="1817370">
                <a:moveTo>
                  <a:pt x="0" y="302901"/>
                </a:moveTo>
                <a:cubicBezTo>
                  <a:pt x="0" y="135613"/>
                  <a:pt x="135613" y="0"/>
                  <a:pt x="302901" y="0"/>
                </a:cubicBezTo>
                <a:lnTo>
                  <a:pt x="2938328" y="0"/>
                </a:lnTo>
                <a:cubicBezTo>
                  <a:pt x="3105616" y="0"/>
                  <a:pt x="3241229" y="135613"/>
                  <a:pt x="3241229" y="302901"/>
                </a:cubicBezTo>
                <a:lnTo>
                  <a:pt x="3241229" y="1514469"/>
                </a:lnTo>
                <a:cubicBezTo>
                  <a:pt x="3241229" y="1681757"/>
                  <a:pt x="3105616" y="1817370"/>
                  <a:pt x="2938328" y="1817370"/>
                </a:cubicBezTo>
                <a:lnTo>
                  <a:pt x="302901" y="1817370"/>
                </a:lnTo>
                <a:cubicBezTo>
                  <a:pt x="135613" y="1817370"/>
                  <a:pt x="0" y="1681757"/>
                  <a:pt x="0" y="1514469"/>
                </a:cubicBezTo>
                <a:lnTo>
                  <a:pt x="0" y="302901"/>
                </a:lnTo>
                <a:close/>
              </a:path>
            </a:pathLst>
          </a:custGeom>
          <a:solidFill>
            <a:schemeClr val="accent2"/>
          </a:solidFill>
          <a:ln>
            <a:solidFill>
              <a:srgbClr val="FFC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5877" tIns="225877" rIns="225877" bIns="225877" numCol="1" spcCol="1270" anchor="ctr" anchorCtr="0">
            <a:noAutofit/>
          </a:bodyPr>
          <a:lstStyle/>
          <a:p>
            <a:pPr marL="0" lvl="0" indent="0" algn="ctr" defTabSz="1600200">
              <a:lnSpc>
                <a:spcPct val="90000"/>
              </a:lnSpc>
              <a:spcBef>
                <a:spcPct val="0"/>
              </a:spcBef>
              <a:spcAft>
                <a:spcPct val="35000"/>
              </a:spcAft>
              <a:buNone/>
            </a:pPr>
            <a:r>
              <a:rPr lang="en-GB" sz="2000" dirty="0" err="1">
                <a:solidFill>
                  <a:schemeClr val="bg1"/>
                </a:solidFill>
              </a:rPr>
              <a:t>Classifi</a:t>
            </a:r>
            <a:r>
              <a:rPr lang="en-GB" sz="2000" dirty="0">
                <a:solidFill>
                  <a:schemeClr val="bg1"/>
                </a:solidFill>
              </a:rPr>
              <a:t>-cation</a:t>
            </a:r>
          </a:p>
        </p:txBody>
      </p:sp>
      <p:sp>
        <p:nvSpPr>
          <p:cNvPr id="28" name="Freeform: Shape 27">
            <a:extLst>
              <a:ext uri="{FF2B5EF4-FFF2-40B4-BE49-F238E27FC236}">
                <a16:creationId xmlns:a16="http://schemas.microsoft.com/office/drawing/2014/main" id="{0B8D3AE9-8622-474A-B11F-7071A6F116C8}"/>
              </a:ext>
            </a:extLst>
          </p:cNvPr>
          <p:cNvSpPr/>
          <p:nvPr/>
        </p:nvSpPr>
        <p:spPr>
          <a:xfrm>
            <a:off x="9935609" y="1998901"/>
            <a:ext cx="1620000" cy="649494"/>
          </a:xfrm>
          <a:custGeom>
            <a:avLst/>
            <a:gdLst>
              <a:gd name="connsiteX0" fmla="*/ 0 w 3241229"/>
              <a:gd name="connsiteY0" fmla="*/ 302901 h 1817370"/>
              <a:gd name="connsiteX1" fmla="*/ 302901 w 3241229"/>
              <a:gd name="connsiteY1" fmla="*/ 0 h 1817370"/>
              <a:gd name="connsiteX2" fmla="*/ 2938328 w 3241229"/>
              <a:gd name="connsiteY2" fmla="*/ 0 h 1817370"/>
              <a:gd name="connsiteX3" fmla="*/ 3241229 w 3241229"/>
              <a:gd name="connsiteY3" fmla="*/ 302901 h 1817370"/>
              <a:gd name="connsiteX4" fmla="*/ 3241229 w 3241229"/>
              <a:gd name="connsiteY4" fmla="*/ 1514469 h 1817370"/>
              <a:gd name="connsiteX5" fmla="*/ 2938328 w 3241229"/>
              <a:gd name="connsiteY5" fmla="*/ 1817370 h 1817370"/>
              <a:gd name="connsiteX6" fmla="*/ 302901 w 3241229"/>
              <a:gd name="connsiteY6" fmla="*/ 1817370 h 1817370"/>
              <a:gd name="connsiteX7" fmla="*/ 0 w 3241229"/>
              <a:gd name="connsiteY7" fmla="*/ 1514469 h 1817370"/>
              <a:gd name="connsiteX8" fmla="*/ 0 w 3241229"/>
              <a:gd name="connsiteY8" fmla="*/ 302901 h 1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1229" h="1817370">
                <a:moveTo>
                  <a:pt x="0" y="302901"/>
                </a:moveTo>
                <a:cubicBezTo>
                  <a:pt x="0" y="135613"/>
                  <a:pt x="135613" y="0"/>
                  <a:pt x="302901" y="0"/>
                </a:cubicBezTo>
                <a:lnTo>
                  <a:pt x="2938328" y="0"/>
                </a:lnTo>
                <a:cubicBezTo>
                  <a:pt x="3105616" y="0"/>
                  <a:pt x="3241229" y="135613"/>
                  <a:pt x="3241229" y="302901"/>
                </a:cubicBezTo>
                <a:lnTo>
                  <a:pt x="3241229" y="1514469"/>
                </a:lnTo>
                <a:cubicBezTo>
                  <a:pt x="3241229" y="1681757"/>
                  <a:pt x="3105616" y="1817370"/>
                  <a:pt x="2938328" y="1817370"/>
                </a:cubicBezTo>
                <a:lnTo>
                  <a:pt x="302901" y="1817370"/>
                </a:lnTo>
                <a:cubicBezTo>
                  <a:pt x="135613" y="1817370"/>
                  <a:pt x="0" y="1681757"/>
                  <a:pt x="0" y="1514469"/>
                </a:cubicBezTo>
                <a:lnTo>
                  <a:pt x="0" y="302901"/>
                </a:lnTo>
                <a:close/>
              </a:path>
            </a:pathLst>
          </a:custGeom>
          <a:solidFill>
            <a:schemeClr val="accent2"/>
          </a:solidFill>
          <a:ln>
            <a:solidFill>
              <a:srgbClr val="FFC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5877" tIns="225877" rIns="225877" bIns="225877" numCol="1" spcCol="1270" anchor="ctr" anchorCtr="0">
            <a:noAutofit/>
          </a:bodyPr>
          <a:lstStyle/>
          <a:p>
            <a:pPr marL="0" lvl="0" indent="0" algn="ctr" defTabSz="1600200">
              <a:lnSpc>
                <a:spcPct val="90000"/>
              </a:lnSpc>
              <a:spcBef>
                <a:spcPct val="0"/>
              </a:spcBef>
              <a:spcAft>
                <a:spcPct val="35000"/>
              </a:spcAft>
              <a:buNone/>
            </a:pPr>
            <a:r>
              <a:rPr lang="en-GB" sz="2000" dirty="0">
                <a:solidFill>
                  <a:schemeClr val="bg1"/>
                </a:solidFill>
              </a:rPr>
              <a:t>Results</a:t>
            </a:r>
          </a:p>
        </p:txBody>
      </p:sp>
      <p:sp>
        <p:nvSpPr>
          <p:cNvPr id="29" name="Freeform: Shape 28">
            <a:extLst>
              <a:ext uri="{FF2B5EF4-FFF2-40B4-BE49-F238E27FC236}">
                <a16:creationId xmlns:a16="http://schemas.microsoft.com/office/drawing/2014/main" id="{058E5CDC-961F-4595-88BB-2CDE31D91436}"/>
              </a:ext>
            </a:extLst>
          </p:cNvPr>
          <p:cNvSpPr/>
          <p:nvPr/>
        </p:nvSpPr>
        <p:spPr>
          <a:xfrm>
            <a:off x="4282511" y="2724057"/>
            <a:ext cx="1620000" cy="1296000"/>
          </a:xfrm>
          <a:custGeom>
            <a:avLst/>
            <a:gdLst>
              <a:gd name="connsiteX0" fmla="*/ 0 w 3241229"/>
              <a:gd name="connsiteY0" fmla="*/ 302901 h 1817370"/>
              <a:gd name="connsiteX1" fmla="*/ 302901 w 3241229"/>
              <a:gd name="connsiteY1" fmla="*/ 0 h 1817370"/>
              <a:gd name="connsiteX2" fmla="*/ 2938328 w 3241229"/>
              <a:gd name="connsiteY2" fmla="*/ 0 h 1817370"/>
              <a:gd name="connsiteX3" fmla="*/ 3241229 w 3241229"/>
              <a:gd name="connsiteY3" fmla="*/ 302901 h 1817370"/>
              <a:gd name="connsiteX4" fmla="*/ 3241229 w 3241229"/>
              <a:gd name="connsiteY4" fmla="*/ 1514469 h 1817370"/>
              <a:gd name="connsiteX5" fmla="*/ 2938328 w 3241229"/>
              <a:gd name="connsiteY5" fmla="*/ 1817370 h 1817370"/>
              <a:gd name="connsiteX6" fmla="*/ 302901 w 3241229"/>
              <a:gd name="connsiteY6" fmla="*/ 1817370 h 1817370"/>
              <a:gd name="connsiteX7" fmla="*/ 0 w 3241229"/>
              <a:gd name="connsiteY7" fmla="*/ 1514469 h 1817370"/>
              <a:gd name="connsiteX8" fmla="*/ 0 w 3241229"/>
              <a:gd name="connsiteY8" fmla="*/ 302901 h 1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1229" h="1817370">
                <a:moveTo>
                  <a:pt x="0" y="302901"/>
                </a:moveTo>
                <a:cubicBezTo>
                  <a:pt x="0" y="135613"/>
                  <a:pt x="135613" y="0"/>
                  <a:pt x="302901" y="0"/>
                </a:cubicBezTo>
                <a:lnTo>
                  <a:pt x="2938328" y="0"/>
                </a:lnTo>
                <a:cubicBezTo>
                  <a:pt x="3105616" y="0"/>
                  <a:pt x="3241229" y="135613"/>
                  <a:pt x="3241229" y="302901"/>
                </a:cubicBezTo>
                <a:lnTo>
                  <a:pt x="3241229" y="1514469"/>
                </a:lnTo>
                <a:cubicBezTo>
                  <a:pt x="3241229" y="1681757"/>
                  <a:pt x="3105616" y="1817370"/>
                  <a:pt x="2938328" y="1817370"/>
                </a:cubicBezTo>
                <a:lnTo>
                  <a:pt x="302901" y="1817370"/>
                </a:lnTo>
                <a:cubicBezTo>
                  <a:pt x="135613" y="1817370"/>
                  <a:pt x="0" y="1681757"/>
                  <a:pt x="0" y="1514469"/>
                </a:cubicBezTo>
                <a:lnTo>
                  <a:pt x="0" y="302901"/>
                </a:lnTo>
                <a:close/>
              </a:path>
            </a:pathLst>
          </a:custGeom>
          <a:solidFill>
            <a:schemeClr val="accent4"/>
          </a:solidFill>
          <a:ln>
            <a:solidFill>
              <a:schemeClr val="accent4">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5877" tIns="225877" rIns="225877" bIns="225877" numCol="1" spcCol="1270" anchor="ctr" anchorCtr="0">
            <a:noAutofit/>
          </a:bodyPr>
          <a:lstStyle/>
          <a:p>
            <a:pPr marL="0" lvl="0" indent="0" algn="ctr" defTabSz="1600200">
              <a:lnSpc>
                <a:spcPct val="90000"/>
              </a:lnSpc>
              <a:spcBef>
                <a:spcPct val="0"/>
              </a:spcBef>
              <a:spcAft>
                <a:spcPct val="35000"/>
              </a:spcAft>
              <a:buNone/>
            </a:pPr>
            <a:r>
              <a:rPr lang="en-GB" sz="1600" dirty="0">
                <a:solidFill>
                  <a:schemeClr val="tx1"/>
                </a:solidFill>
              </a:rPr>
              <a:t>Identify positions of eyes and crop images</a:t>
            </a:r>
          </a:p>
        </p:txBody>
      </p:sp>
      <p:sp>
        <p:nvSpPr>
          <p:cNvPr id="30" name="Freeform: Shape 29">
            <a:extLst>
              <a:ext uri="{FF2B5EF4-FFF2-40B4-BE49-F238E27FC236}">
                <a16:creationId xmlns:a16="http://schemas.microsoft.com/office/drawing/2014/main" id="{0A44CC38-BD03-40AA-B920-2C0D2FB7692C}"/>
              </a:ext>
            </a:extLst>
          </p:cNvPr>
          <p:cNvSpPr/>
          <p:nvPr/>
        </p:nvSpPr>
        <p:spPr>
          <a:xfrm>
            <a:off x="6170226" y="2724057"/>
            <a:ext cx="1620000" cy="1296000"/>
          </a:xfrm>
          <a:custGeom>
            <a:avLst/>
            <a:gdLst>
              <a:gd name="connsiteX0" fmla="*/ 0 w 3241229"/>
              <a:gd name="connsiteY0" fmla="*/ 302901 h 1817370"/>
              <a:gd name="connsiteX1" fmla="*/ 302901 w 3241229"/>
              <a:gd name="connsiteY1" fmla="*/ 0 h 1817370"/>
              <a:gd name="connsiteX2" fmla="*/ 2938328 w 3241229"/>
              <a:gd name="connsiteY2" fmla="*/ 0 h 1817370"/>
              <a:gd name="connsiteX3" fmla="*/ 3241229 w 3241229"/>
              <a:gd name="connsiteY3" fmla="*/ 302901 h 1817370"/>
              <a:gd name="connsiteX4" fmla="*/ 3241229 w 3241229"/>
              <a:gd name="connsiteY4" fmla="*/ 1514469 h 1817370"/>
              <a:gd name="connsiteX5" fmla="*/ 2938328 w 3241229"/>
              <a:gd name="connsiteY5" fmla="*/ 1817370 h 1817370"/>
              <a:gd name="connsiteX6" fmla="*/ 302901 w 3241229"/>
              <a:gd name="connsiteY6" fmla="*/ 1817370 h 1817370"/>
              <a:gd name="connsiteX7" fmla="*/ 0 w 3241229"/>
              <a:gd name="connsiteY7" fmla="*/ 1514469 h 1817370"/>
              <a:gd name="connsiteX8" fmla="*/ 0 w 3241229"/>
              <a:gd name="connsiteY8" fmla="*/ 302901 h 1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1229" h="1817370">
                <a:moveTo>
                  <a:pt x="0" y="302901"/>
                </a:moveTo>
                <a:cubicBezTo>
                  <a:pt x="0" y="135613"/>
                  <a:pt x="135613" y="0"/>
                  <a:pt x="302901" y="0"/>
                </a:cubicBezTo>
                <a:lnTo>
                  <a:pt x="2938328" y="0"/>
                </a:lnTo>
                <a:cubicBezTo>
                  <a:pt x="3105616" y="0"/>
                  <a:pt x="3241229" y="135613"/>
                  <a:pt x="3241229" y="302901"/>
                </a:cubicBezTo>
                <a:lnTo>
                  <a:pt x="3241229" y="1514469"/>
                </a:lnTo>
                <a:cubicBezTo>
                  <a:pt x="3241229" y="1681757"/>
                  <a:pt x="3105616" y="1817370"/>
                  <a:pt x="2938328" y="1817370"/>
                </a:cubicBezTo>
                <a:lnTo>
                  <a:pt x="302901" y="1817370"/>
                </a:lnTo>
                <a:cubicBezTo>
                  <a:pt x="135613" y="1817370"/>
                  <a:pt x="0" y="1681757"/>
                  <a:pt x="0" y="1514469"/>
                </a:cubicBezTo>
                <a:lnTo>
                  <a:pt x="0" y="302901"/>
                </a:lnTo>
                <a:close/>
              </a:path>
            </a:pathLst>
          </a:custGeom>
          <a:solidFill>
            <a:schemeClr val="accent4"/>
          </a:solidFill>
          <a:ln>
            <a:solidFill>
              <a:schemeClr val="accent4">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5877" tIns="225877" rIns="225877" bIns="225877" numCol="1" spcCol="1270" anchor="ctr" anchorCtr="0">
            <a:noAutofit/>
          </a:bodyPr>
          <a:lstStyle/>
          <a:p>
            <a:pPr marL="0" lvl="0" indent="0" algn="ctr" defTabSz="1600200">
              <a:lnSpc>
                <a:spcPct val="90000"/>
              </a:lnSpc>
              <a:spcBef>
                <a:spcPct val="0"/>
              </a:spcBef>
              <a:spcAft>
                <a:spcPct val="35000"/>
              </a:spcAft>
              <a:buNone/>
            </a:pPr>
            <a:r>
              <a:rPr lang="en-GB" sz="1600" dirty="0">
                <a:solidFill>
                  <a:schemeClr val="tx1"/>
                </a:solidFill>
              </a:rPr>
              <a:t>Normalize and data augmentation</a:t>
            </a:r>
          </a:p>
        </p:txBody>
      </p:sp>
      <p:sp>
        <p:nvSpPr>
          <p:cNvPr id="31" name="Freeform: Shape 30">
            <a:extLst>
              <a:ext uri="{FF2B5EF4-FFF2-40B4-BE49-F238E27FC236}">
                <a16:creationId xmlns:a16="http://schemas.microsoft.com/office/drawing/2014/main" id="{1469BD81-5BD4-4DCE-AC80-373DD8FF8CE6}"/>
              </a:ext>
            </a:extLst>
          </p:cNvPr>
          <p:cNvSpPr/>
          <p:nvPr/>
        </p:nvSpPr>
        <p:spPr>
          <a:xfrm>
            <a:off x="8057941" y="2724057"/>
            <a:ext cx="1620000" cy="1296000"/>
          </a:xfrm>
          <a:custGeom>
            <a:avLst/>
            <a:gdLst>
              <a:gd name="connsiteX0" fmla="*/ 0 w 3241229"/>
              <a:gd name="connsiteY0" fmla="*/ 302901 h 1817370"/>
              <a:gd name="connsiteX1" fmla="*/ 302901 w 3241229"/>
              <a:gd name="connsiteY1" fmla="*/ 0 h 1817370"/>
              <a:gd name="connsiteX2" fmla="*/ 2938328 w 3241229"/>
              <a:gd name="connsiteY2" fmla="*/ 0 h 1817370"/>
              <a:gd name="connsiteX3" fmla="*/ 3241229 w 3241229"/>
              <a:gd name="connsiteY3" fmla="*/ 302901 h 1817370"/>
              <a:gd name="connsiteX4" fmla="*/ 3241229 w 3241229"/>
              <a:gd name="connsiteY4" fmla="*/ 1514469 h 1817370"/>
              <a:gd name="connsiteX5" fmla="*/ 2938328 w 3241229"/>
              <a:gd name="connsiteY5" fmla="*/ 1817370 h 1817370"/>
              <a:gd name="connsiteX6" fmla="*/ 302901 w 3241229"/>
              <a:gd name="connsiteY6" fmla="*/ 1817370 h 1817370"/>
              <a:gd name="connsiteX7" fmla="*/ 0 w 3241229"/>
              <a:gd name="connsiteY7" fmla="*/ 1514469 h 1817370"/>
              <a:gd name="connsiteX8" fmla="*/ 0 w 3241229"/>
              <a:gd name="connsiteY8" fmla="*/ 302901 h 1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1229" h="1817370">
                <a:moveTo>
                  <a:pt x="0" y="302901"/>
                </a:moveTo>
                <a:cubicBezTo>
                  <a:pt x="0" y="135613"/>
                  <a:pt x="135613" y="0"/>
                  <a:pt x="302901" y="0"/>
                </a:cubicBezTo>
                <a:lnTo>
                  <a:pt x="2938328" y="0"/>
                </a:lnTo>
                <a:cubicBezTo>
                  <a:pt x="3105616" y="0"/>
                  <a:pt x="3241229" y="135613"/>
                  <a:pt x="3241229" y="302901"/>
                </a:cubicBezTo>
                <a:lnTo>
                  <a:pt x="3241229" y="1514469"/>
                </a:lnTo>
                <a:cubicBezTo>
                  <a:pt x="3241229" y="1681757"/>
                  <a:pt x="3105616" y="1817370"/>
                  <a:pt x="2938328" y="1817370"/>
                </a:cubicBezTo>
                <a:lnTo>
                  <a:pt x="302901" y="1817370"/>
                </a:lnTo>
                <a:cubicBezTo>
                  <a:pt x="135613" y="1817370"/>
                  <a:pt x="0" y="1681757"/>
                  <a:pt x="0" y="1514469"/>
                </a:cubicBezTo>
                <a:lnTo>
                  <a:pt x="0" y="302901"/>
                </a:lnTo>
                <a:close/>
              </a:path>
            </a:pathLst>
          </a:custGeom>
          <a:solidFill>
            <a:schemeClr val="accent4"/>
          </a:solidFill>
          <a:ln>
            <a:solidFill>
              <a:schemeClr val="accent4">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5877" tIns="225877" rIns="225877" bIns="225877" numCol="1" spcCol="1270" anchor="ctr" anchorCtr="0">
            <a:noAutofit/>
          </a:bodyPr>
          <a:lstStyle/>
          <a:p>
            <a:pPr marL="0" lvl="0" indent="0" algn="ctr" defTabSz="1600200">
              <a:lnSpc>
                <a:spcPct val="90000"/>
              </a:lnSpc>
              <a:spcBef>
                <a:spcPct val="0"/>
              </a:spcBef>
              <a:spcAft>
                <a:spcPct val="35000"/>
              </a:spcAft>
              <a:buNone/>
            </a:pPr>
            <a:r>
              <a:rPr lang="en-GB" sz="1600" dirty="0">
                <a:solidFill>
                  <a:schemeClr val="tx1"/>
                </a:solidFill>
              </a:rPr>
              <a:t>Using transfer learning models (open/closed eyes)</a:t>
            </a:r>
          </a:p>
        </p:txBody>
      </p:sp>
      <p:sp>
        <p:nvSpPr>
          <p:cNvPr id="33" name="Freeform: Shape 32">
            <a:extLst>
              <a:ext uri="{FF2B5EF4-FFF2-40B4-BE49-F238E27FC236}">
                <a16:creationId xmlns:a16="http://schemas.microsoft.com/office/drawing/2014/main" id="{38C88ACF-8F8D-4655-84B4-C5FBF7E1F412}"/>
              </a:ext>
            </a:extLst>
          </p:cNvPr>
          <p:cNvSpPr/>
          <p:nvPr/>
        </p:nvSpPr>
        <p:spPr>
          <a:xfrm>
            <a:off x="9945657" y="2724057"/>
            <a:ext cx="1620000" cy="1296000"/>
          </a:xfrm>
          <a:custGeom>
            <a:avLst/>
            <a:gdLst>
              <a:gd name="connsiteX0" fmla="*/ 0 w 3241229"/>
              <a:gd name="connsiteY0" fmla="*/ 302901 h 1817370"/>
              <a:gd name="connsiteX1" fmla="*/ 302901 w 3241229"/>
              <a:gd name="connsiteY1" fmla="*/ 0 h 1817370"/>
              <a:gd name="connsiteX2" fmla="*/ 2938328 w 3241229"/>
              <a:gd name="connsiteY2" fmla="*/ 0 h 1817370"/>
              <a:gd name="connsiteX3" fmla="*/ 3241229 w 3241229"/>
              <a:gd name="connsiteY3" fmla="*/ 302901 h 1817370"/>
              <a:gd name="connsiteX4" fmla="*/ 3241229 w 3241229"/>
              <a:gd name="connsiteY4" fmla="*/ 1514469 h 1817370"/>
              <a:gd name="connsiteX5" fmla="*/ 2938328 w 3241229"/>
              <a:gd name="connsiteY5" fmla="*/ 1817370 h 1817370"/>
              <a:gd name="connsiteX6" fmla="*/ 302901 w 3241229"/>
              <a:gd name="connsiteY6" fmla="*/ 1817370 h 1817370"/>
              <a:gd name="connsiteX7" fmla="*/ 0 w 3241229"/>
              <a:gd name="connsiteY7" fmla="*/ 1514469 h 1817370"/>
              <a:gd name="connsiteX8" fmla="*/ 0 w 3241229"/>
              <a:gd name="connsiteY8" fmla="*/ 302901 h 1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1229" h="1817370">
                <a:moveTo>
                  <a:pt x="0" y="302901"/>
                </a:moveTo>
                <a:cubicBezTo>
                  <a:pt x="0" y="135613"/>
                  <a:pt x="135613" y="0"/>
                  <a:pt x="302901" y="0"/>
                </a:cubicBezTo>
                <a:lnTo>
                  <a:pt x="2938328" y="0"/>
                </a:lnTo>
                <a:cubicBezTo>
                  <a:pt x="3105616" y="0"/>
                  <a:pt x="3241229" y="135613"/>
                  <a:pt x="3241229" y="302901"/>
                </a:cubicBezTo>
                <a:lnTo>
                  <a:pt x="3241229" y="1514469"/>
                </a:lnTo>
                <a:cubicBezTo>
                  <a:pt x="3241229" y="1681757"/>
                  <a:pt x="3105616" y="1817370"/>
                  <a:pt x="2938328" y="1817370"/>
                </a:cubicBezTo>
                <a:lnTo>
                  <a:pt x="302901" y="1817370"/>
                </a:lnTo>
                <a:cubicBezTo>
                  <a:pt x="135613" y="1817370"/>
                  <a:pt x="0" y="1681757"/>
                  <a:pt x="0" y="1514469"/>
                </a:cubicBezTo>
                <a:lnTo>
                  <a:pt x="0" y="302901"/>
                </a:lnTo>
                <a:close/>
              </a:path>
            </a:pathLst>
          </a:custGeom>
          <a:solidFill>
            <a:schemeClr val="accent4"/>
          </a:solidFill>
          <a:ln>
            <a:solidFill>
              <a:schemeClr val="accent4">
                <a:lumMod val="60000"/>
                <a:lumOff val="4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5877" tIns="225877" rIns="225877" bIns="225877" numCol="1" spcCol="1270" anchor="ctr" anchorCtr="0">
            <a:noAutofit/>
          </a:bodyPr>
          <a:lstStyle/>
          <a:p>
            <a:pPr marL="0" lvl="0" indent="0" algn="ctr" defTabSz="1600200">
              <a:lnSpc>
                <a:spcPct val="90000"/>
              </a:lnSpc>
              <a:spcBef>
                <a:spcPct val="0"/>
              </a:spcBef>
              <a:spcAft>
                <a:spcPct val="35000"/>
              </a:spcAft>
              <a:buNone/>
            </a:pPr>
            <a:r>
              <a:rPr lang="en-GB" sz="1600" dirty="0">
                <a:solidFill>
                  <a:schemeClr val="tx1"/>
                </a:solidFill>
              </a:rPr>
              <a:t>Camera Alerts</a:t>
            </a:r>
          </a:p>
          <a:p>
            <a:pPr marL="0" lvl="0" indent="0" algn="ctr" defTabSz="1600200">
              <a:lnSpc>
                <a:spcPct val="90000"/>
              </a:lnSpc>
              <a:spcBef>
                <a:spcPct val="0"/>
              </a:spcBef>
              <a:spcAft>
                <a:spcPct val="35000"/>
              </a:spcAft>
              <a:buNone/>
            </a:pPr>
            <a:r>
              <a:rPr lang="en-GB" sz="1600" dirty="0">
                <a:solidFill>
                  <a:schemeClr val="tx1"/>
                </a:solidFill>
              </a:rPr>
              <a:t>(Time&gt;x)</a:t>
            </a:r>
          </a:p>
        </p:txBody>
      </p:sp>
      <p:sp>
        <p:nvSpPr>
          <p:cNvPr id="36" name="Freeform: Shape 35">
            <a:extLst>
              <a:ext uri="{FF2B5EF4-FFF2-40B4-BE49-F238E27FC236}">
                <a16:creationId xmlns:a16="http://schemas.microsoft.com/office/drawing/2014/main" id="{35E8A014-48F7-4D9B-AA6D-96ACC3FA3DB5}"/>
              </a:ext>
            </a:extLst>
          </p:cNvPr>
          <p:cNvSpPr/>
          <p:nvPr/>
        </p:nvSpPr>
        <p:spPr>
          <a:xfrm>
            <a:off x="6498914" y="412251"/>
            <a:ext cx="2441808" cy="1216222"/>
          </a:xfrm>
          <a:custGeom>
            <a:avLst/>
            <a:gdLst>
              <a:gd name="connsiteX0" fmla="*/ 0 w 3241229"/>
              <a:gd name="connsiteY0" fmla="*/ 302901 h 1817370"/>
              <a:gd name="connsiteX1" fmla="*/ 302901 w 3241229"/>
              <a:gd name="connsiteY1" fmla="*/ 0 h 1817370"/>
              <a:gd name="connsiteX2" fmla="*/ 2938328 w 3241229"/>
              <a:gd name="connsiteY2" fmla="*/ 0 h 1817370"/>
              <a:gd name="connsiteX3" fmla="*/ 3241229 w 3241229"/>
              <a:gd name="connsiteY3" fmla="*/ 302901 h 1817370"/>
              <a:gd name="connsiteX4" fmla="*/ 3241229 w 3241229"/>
              <a:gd name="connsiteY4" fmla="*/ 1514469 h 1817370"/>
              <a:gd name="connsiteX5" fmla="*/ 2938328 w 3241229"/>
              <a:gd name="connsiteY5" fmla="*/ 1817370 h 1817370"/>
              <a:gd name="connsiteX6" fmla="*/ 302901 w 3241229"/>
              <a:gd name="connsiteY6" fmla="*/ 1817370 h 1817370"/>
              <a:gd name="connsiteX7" fmla="*/ 0 w 3241229"/>
              <a:gd name="connsiteY7" fmla="*/ 1514469 h 1817370"/>
              <a:gd name="connsiteX8" fmla="*/ 0 w 3241229"/>
              <a:gd name="connsiteY8" fmla="*/ 302901 h 1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1229" h="1817370">
                <a:moveTo>
                  <a:pt x="0" y="302901"/>
                </a:moveTo>
                <a:cubicBezTo>
                  <a:pt x="0" y="135613"/>
                  <a:pt x="135613" y="0"/>
                  <a:pt x="302901" y="0"/>
                </a:cubicBezTo>
                <a:lnTo>
                  <a:pt x="2938328" y="0"/>
                </a:lnTo>
                <a:cubicBezTo>
                  <a:pt x="3105616" y="0"/>
                  <a:pt x="3241229" y="135613"/>
                  <a:pt x="3241229" y="302901"/>
                </a:cubicBezTo>
                <a:lnTo>
                  <a:pt x="3241229" y="1514469"/>
                </a:lnTo>
                <a:cubicBezTo>
                  <a:pt x="3241229" y="1681757"/>
                  <a:pt x="3105616" y="1817370"/>
                  <a:pt x="2938328" y="1817370"/>
                </a:cubicBezTo>
                <a:lnTo>
                  <a:pt x="302901" y="1817370"/>
                </a:lnTo>
                <a:cubicBezTo>
                  <a:pt x="135613" y="1817370"/>
                  <a:pt x="0" y="1681757"/>
                  <a:pt x="0" y="1514469"/>
                </a:cubicBezTo>
                <a:lnTo>
                  <a:pt x="0" y="302901"/>
                </a:lnTo>
                <a:close/>
              </a:path>
            </a:pathLst>
          </a:custGeom>
          <a:solidFill>
            <a:srgbClr val="FF0000"/>
          </a:solidFill>
          <a:ln>
            <a:solidFill>
              <a:srgbClr val="FFC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5877" tIns="225877" rIns="225877" bIns="225877" numCol="1" spcCol="1270" anchor="ctr" anchorCtr="0">
            <a:noAutofit/>
          </a:bodyPr>
          <a:lstStyle/>
          <a:p>
            <a:r>
              <a:rPr lang="en-GB" sz="2000" dirty="0"/>
              <a:t>Python and </a:t>
            </a:r>
            <a:r>
              <a:rPr lang="en-GB" sz="2000" dirty="0" err="1"/>
              <a:t>Keras</a:t>
            </a:r>
            <a:endParaRPr lang="en-GB" sz="2000" dirty="0"/>
          </a:p>
          <a:p>
            <a:r>
              <a:rPr lang="en-GB" sz="2000" dirty="0" err="1"/>
              <a:t>Dlib</a:t>
            </a:r>
            <a:endParaRPr lang="en-GB" sz="2000" dirty="0"/>
          </a:p>
          <a:p>
            <a:r>
              <a:rPr lang="en-GB" sz="2000" dirty="0"/>
              <a:t>OpenCV</a:t>
            </a:r>
            <a:endParaRPr lang="en-GB" sz="2000" dirty="0">
              <a:solidFill>
                <a:schemeClr val="bg1"/>
              </a:solidFill>
            </a:endParaRPr>
          </a:p>
        </p:txBody>
      </p:sp>
      <p:pic>
        <p:nvPicPr>
          <p:cNvPr id="24" name="Picture 23">
            <a:extLst>
              <a:ext uri="{FF2B5EF4-FFF2-40B4-BE49-F238E27FC236}">
                <a16:creationId xmlns:a16="http://schemas.microsoft.com/office/drawing/2014/main" id="{973A3BAE-64E4-4401-B66E-25130558B364}"/>
              </a:ext>
            </a:extLst>
          </p:cNvPr>
          <p:cNvPicPr>
            <a:picLocks noChangeAspect="1"/>
          </p:cNvPicPr>
          <p:nvPr/>
        </p:nvPicPr>
        <p:blipFill>
          <a:blip r:embed="rId4"/>
          <a:stretch>
            <a:fillRect/>
          </a:stretch>
        </p:blipFill>
        <p:spPr>
          <a:xfrm>
            <a:off x="3920542" y="4461453"/>
            <a:ext cx="2161521" cy="1575912"/>
          </a:xfrm>
          <a:prstGeom prst="rect">
            <a:avLst/>
          </a:prstGeom>
        </p:spPr>
      </p:pic>
      <p:pic>
        <p:nvPicPr>
          <p:cNvPr id="10" name="Picture 9">
            <a:extLst>
              <a:ext uri="{FF2B5EF4-FFF2-40B4-BE49-F238E27FC236}">
                <a16:creationId xmlns:a16="http://schemas.microsoft.com/office/drawing/2014/main" id="{1BA6539D-76EA-4E39-857B-B53CF43A030B}"/>
              </a:ext>
            </a:extLst>
          </p:cNvPr>
          <p:cNvPicPr>
            <a:picLocks noChangeAspect="1"/>
          </p:cNvPicPr>
          <p:nvPr/>
        </p:nvPicPr>
        <p:blipFill rotWithShape="1">
          <a:blip r:embed="rId5"/>
          <a:srcRect l="19642" t="25450" r="42143" b="24863"/>
          <a:stretch/>
        </p:blipFill>
        <p:spPr>
          <a:xfrm>
            <a:off x="6079794" y="4499645"/>
            <a:ext cx="1829262" cy="1337840"/>
          </a:xfrm>
          <a:prstGeom prst="rect">
            <a:avLst/>
          </a:prstGeom>
        </p:spPr>
      </p:pic>
      <p:pic>
        <p:nvPicPr>
          <p:cNvPr id="32" name="Picture 2">
            <a:extLst>
              <a:ext uri="{FF2B5EF4-FFF2-40B4-BE49-F238E27FC236}">
                <a16:creationId xmlns:a16="http://schemas.microsoft.com/office/drawing/2014/main" id="{1339EDF5-6C4A-4C4D-9ED3-E3B83B05F38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flipH="1">
            <a:off x="7935502" y="4501008"/>
            <a:ext cx="2017413" cy="786791"/>
          </a:xfrm>
          <a:prstGeom prst="rect">
            <a:avLst/>
          </a:prstGeom>
          <a:solidFill>
            <a:schemeClr val="bg1"/>
          </a:solidFill>
          <a:ln>
            <a:solidFill>
              <a:schemeClr val="bg1">
                <a:lumMod val="75000"/>
              </a:schemeClr>
            </a:solidFill>
          </a:ln>
        </p:spPr>
      </p:pic>
      <p:pic>
        <p:nvPicPr>
          <p:cNvPr id="34" name="Picture 2" descr="vgg16">
            <a:extLst>
              <a:ext uri="{FF2B5EF4-FFF2-40B4-BE49-F238E27FC236}">
                <a16:creationId xmlns:a16="http://schemas.microsoft.com/office/drawing/2014/main" id="{BF9C7CD1-FB5D-4D76-9D03-1D7F7F9FC6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2698" y="4954678"/>
            <a:ext cx="1445098" cy="814072"/>
          </a:xfrm>
          <a:prstGeom prst="rect">
            <a:avLst/>
          </a:prstGeom>
          <a:noFill/>
          <a:ln>
            <a:solidFill>
              <a:schemeClr val="bg1">
                <a:lumMod val="75000"/>
              </a:schemeClr>
            </a:solidFill>
          </a:ln>
        </p:spPr>
      </p:pic>
      <p:pic>
        <p:nvPicPr>
          <p:cNvPr id="35" name="Picture 2">
            <a:extLst>
              <a:ext uri="{FF2B5EF4-FFF2-40B4-BE49-F238E27FC236}">
                <a16:creationId xmlns:a16="http://schemas.microsoft.com/office/drawing/2014/main" id="{F3768660-262B-469D-A5A0-FE05459C3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3062" y="4443535"/>
            <a:ext cx="1988697" cy="13253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04888DC-1C6C-4DCF-AEFF-2D81C097E2FB}"/>
              </a:ext>
            </a:extLst>
          </p:cNvPr>
          <p:cNvSpPr txBox="1"/>
          <p:nvPr/>
        </p:nvSpPr>
        <p:spPr>
          <a:xfrm>
            <a:off x="10138085" y="4444238"/>
            <a:ext cx="1918591" cy="646331"/>
          </a:xfrm>
          <a:prstGeom prst="rect">
            <a:avLst/>
          </a:prstGeom>
          <a:noFill/>
        </p:spPr>
        <p:txBody>
          <a:bodyPr wrap="square" rtlCol="0">
            <a:spAutoFit/>
          </a:bodyPr>
          <a:lstStyle/>
          <a:p>
            <a:r>
              <a:rPr lang="en-GB" b="1" dirty="0">
                <a:solidFill>
                  <a:srgbClr val="FF0000"/>
                </a:solidFill>
              </a:rPr>
              <a:t>Drowsiness ALERT!!</a:t>
            </a:r>
          </a:p>
        </p:txBody>
      </p:sp>
      <p:sp>
        <p:nvSpPr>
          <p:cNvPr id="12" name="TextBox 11">
            <a:extLst>
              <a:ext uri="{FF2B5EF4-FFF2-40B4-BE49-F238E27FC236}">
                <a16:creationId xmlns:a16="http://schemas.microsoft.com/office/drawing/2014/main" id="{89FD5A5B-3F07-4639-AD56-116736707C8B}"/>
              </a:ext>
            </a:extLst>
          </p:cNvPr>
          <p:cNvSpPr txBox="1"/>
          <p:nvPr/>
        </p:nvSpPr>
        <p:spPr>
          <a:xfrm>
            <a:off x="10121164" y="5351597"/>
            <a:ext cx="984438" cy="369332"/>
          </a:xfrm>
          <a:prstGeom prst="rect">
            <a:avLst/>
          </a:prstGeom>
          <a:noFill/>
        </p:spPr>
        <p:txBody>
          <a:bodyPr wrap="square" rtlCol="0">
            <a:spAutoFit/>
          </a:bodyPr>
          <a:lstStyle/>
          <a:p>
            <a:r>
              <a:rPr lang="en-GB" dirty="0">
                <a:solidFill>
                  <a:srgbClr val="FFFF00"/>
                </a:solidFill>
              </a:rPr>
              <a:t>BEEP!</a:t>
            </a:r>
          </a:p>
        </p:txBody>
      </p:sp>
    </p:spTree>
    <p:extLst>
      <p:ext uri="{BB962C8B-B14F-4D97-AF65-F5344CB8AC3E}">
        <p14:creationId xmlns:p14="http://schemas.microsoft.com/office/powerpoint/2010/main" val="1444182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5F84-294B-4631-8F90-04C09FF5D06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GB" sz="3200" dirty="0">
                <a:solidFill>
                  <a:schemeClr val="bg1"/>
                </a:solidFill>
              </a:rPr>
              <a:t>Open CV</a:t>
            </a:r>
            <a:endParaRPr lang="en-US" sz="3200" kern="1200" dirty="0">
              <a:solidFill>
                <a:schemeClr val="bg1"/>
              </a:solidFill>
              <a:latin typeface="+mj-lt"/>
              <a:ea typeface="+mj-ea"/>
              <a:cs typeface="+mj-cs"/>
            </a:endParaRPr>
          </a:p>
        </p:txBody>
      </p:sp>
      <p:grpSp>
        <p:nvGrpSpPr>
          <p:cNvPr id="5" name="Group 4">
            <a:extLst>
              <a:ext uri="{FF2B5EF4-FFF2-40B4-BE49-F238E27FC236}">
                <a16:creationId xmlns:a16="http://schemas.microsoft.com/office/drawing/2014/main" id="{76526AF2-9B70-493A-99DA-50D720D53EEF}"/>
              </a:ext>
            </a:extLst>
          </p:cNvPr>
          <p:cNvGrpSpPr/>
          <p:nvPr/>
        </p:nvGrpSpPr>
        <p:grpSpPr>
          <a:xfrm>
            <a:off x="2932649" y="1528104"/>
            <a:ext cx="6688178" cy="829081"/>
            <a:chOff x="4081152" y="1663173"/>
            <a:chExt cx="6688178" cy="829081"/>
          </a:xfrm>
        </p:grpSpPr>
        <p:sp>
          <p:nvSpPr>
            <p:cNvPr id="20" name="Rectangle: Rounded Corners 19">
              <a:extLst>
                <a:ext uri="{FF2B5EF4-FFF2-40B4-BE49-F238E27FC236}">
                  <a16:creationId xmlns:a16="http://schemas.microsoft.com/office/drawing/2014/main" id="{67B7B30D-834A-4C55-88D8-CA8DDA0943E4}"/>
                </a:ext>
              </a:extLst>
            </p:cNvPr>
            <p:cNvSpPr/>
            <p:nvPr/>
          </p:nvSpPr>
          <p:spPr>
            <a:xfrm>
              <a:off x="4081152" y="1663173"/>
              <a:ext cx="6688178" cy="829081"/>
            </a:xfrm>
            <a:prstGeom prst="roundRect">
              <a:avLst/>
            </a:prstGeom>
            <a:solidFill>
              <a:schemeClr val="accent4"/>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1" name="Rectangle: Rounded Corners 4">
              <a:extLst>
                <a:ext uri="{FF2B5EF4-FFF2-40B4-BE49-F238E27FC236}">
                  <a16:creationId xmlns:a16="http://schemas.microsoft.com/office/drawing/2014/main" id="{BDB06814-9ABA-40B9-98C3-A2EF86685F8B}"/>
                </a:ext>
              </a:extLst>
            </p:cNvPr>
            <p:cNvSpPr txBox="1"/>
            <p:nvPr/>
          </p:nvSpPr>
          <p:spPr>
            <a:xfrm>
              <a:off x="4112407" y="1684750"/>
              <a:ext cx="6625668" cy="692183"/>
            </a:xfrm>
            <a:prstGeom prst="rect">
              <a:avLst/>
            </a:prstGeom>
            <a:solidFill>
              <a:schemeClr val="accent4"/>
            </a:solidFill>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algn="ctr" defTabSz="1111250">
                <a:lnSpc>
                  <a:spcPct val="90000"/>
                </a:lnSpc>
                <a:spcBef>
                  <a:spcPct val="0"/>
                </a:spcBef>
                <a:spcAft>
                  <a:spcPct val="35000"/>
                </a:spcAft>
              </a:pPr>
              <a:r>
                <a:rPr lang="en-GB" sz="2500" kern="1200" dirty="0">
                  <a:solidFill>
                    <a:schemeClr val="tx1"/>
                  </a:solidFill>
                </a:rPr>
                <a:t>Capture video and frame</a:t>
              </a:r>
            </a:p>
          </p:txBody>
        </p:sp>
      </p:grpSp>
      <p:sp>
        <p:nvSpPr>
          <p:cNvPr id="38" name="Rectangle: Rounded Corners 37">
            <a:extLst>
              <a:ext uri="{FF2B5EF4-FFF2-40B4-BE49-F238E27FC236}">
                <a16:creationId xmlns:a16="http://schemas.microsoft.com/office/drawing/2014/main" id="{FEED4CF5-5AD3-4C04-BDBD-59BC53727357}"/>
              </a:ext>
            </a:extLst>
          </p:cNvPr>
          <p:cNvSpPr/>
          <p:nvPr/>
        </p:nvSpPr>
        <p:spPr>
          <a:xfrm>
            <a:off x="-199171" y="5173394"/>
            <a:ext cx="6263640" cy="1032854"/>
          </a:xfrm>
          <a:prstGeom prst="roundRect">
            <a:avLst/>
          </a:prstGeom>
          <a:no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9" name="Rectangle: Rounded Corners 4">
            <a:extLst>
              <a:ext uri="{FF2B5EF4-FFF2-40B4-BE49-F238E27FC236}">
                <a16:creationId xmlns:a16="http://schemas.microsoft.com/office/drawing/2014/main" id="{281E8AC8-0D0F-44D0-8A3E-5A35FA3F5942}"/>
              </a:ext>
            </a:extLst>
          </p:cNvPr>
          <p:cNvSpPr txBox="1"/>
          <p:nvPr/>
        </p:nvSpPr>
        <p:spPr>
          <a:xfrm>
            <a:off x="494608" y="4184045"/>
            <a:ext cx="3407071" cy="93201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tx1"/>
                </a:solidFill>
              </a:rPr>
              <a:t>“Cannot open camera“</a:t>
            </a:r>
            <a:endParaRPr lang="en-US" sz="2600" kern="1200" dirty="0">
              <a:solidFill>
                <a:schemeClr val="tx1"/>
              </a:solidFill>
            </a:endParaRPr>
          </a:p>
        </p:txBody>
      </p:sp>
      <p:sp>
        <p:nvSpPr>
          <p:cNvPr id="35" name="Rectangle: Rounded Corners 8">
            <a:extLst>
              <a:ext uri="{FF2B5EF4-FFF2-40B4-BE49-F238E27FC236}">
                <a16:creationId xmlns:a16="http://schemas.microsoft.com/office/drawing/2014/main" id="{ED74F94F-D9C2-4533-A421-00282E5A7AB4}"/>
              </a:ext>
            </a:extLst>
          </p:cNvPr>
          <p:cNvSpPr txBox="1"/>
          <p:nvPr/>
        </p:nvSpPr>
        <p:spPr>
          <a:xfrm>
            <a:off x="1856968" y="4983057"/>
            <a:ext cx="3269523" cy="9320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solidFill>
                  <a:schemeClr val="accent2"/>
                </a:solidFill>
              </a:rPr>
              <a:t>“No face </a:t>
            </a:r>
            <a:r>
              <a:rPr lang="en-GB" sz="2600" dirty="0">
                <a:solidFill>
                  <a:schemeClr val="accent2"/>
                </a:solidFill>
              </a:rPr>
              <a:t>detected</a:t>
            </a:r>
            <a:r>
              <a:rPr lang="en-GB" sz="2600" kern="1200" dirty="0">
                <a:solidFill>
                  <a:schemeClr val="accent2"/>
                </a:solidFill>
              </a:rPr>
              <a:t>”</a:t>
            </a:r>
            <a:endParaRPr lang="en-US" sz="2600" kern="1200" dirty="0">
              <a:solidFill>
                <a:schemeClr val="accent2"/>
              </a:solidFill>
            </a:endParaRPr>
          </a:p>
        </p:txBody>
      </p:sp>
      <p:sp>
        <p:nvSpPr>
          <p:cNvPr id="33" name="Rectangle: Rounded Corners 10">
            <a:extLst>
              <a:ext uri="{FF2B5EF4-FFF2-40B4-BE49-F238E27FC236}">
                <a16:creationId xmlns:a16="http://schemas.microsoft.com/office/drawing/2014/main" id="{C140BB95-0534-4772-BD38-8222B00D95F0}"/>
              </a:ext>
            </a:extLst>
          </p:cNvPr>
          <p:cNvSpPr txBox="1"/>
          <p:nvPr/>
        </p:nvSpPr>
        <p:spPr>
          <a:xfrm>
            <a:off x="6739123" y="5080810"/>
            <a:ext cx="6162800" cy="93201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defPPr>
              <a:defRPr lang="en-US"/>
            </a:defPPr>
            <a:lvl1pPr lvl="0" indent="0" defTabSz="1155700">
              <a:lnSpc>
                <a:spcPct val="90000"/>
              </a:lnSpc>
              <a:spcBef>
                <a:spcPct val="0"/>
              </a:spcBef>
              <a:spcAft>
                <a:spcPct val="35000"/>
              </a:spcAft>
              <a:buNone/>
              <a:defRPr sz="2600">
                <a:solidFill>
                  <a:srgbClr val="C00000"/>
                </a:solidFill>
              </a:defRPr>
            </a:lvl1pPr>
          </a:lstStyle>
          <a:p>
            <a:r>
              <a:rPr lang="en-GB" dirty="0"/>
              <a:t>'Eyes are not detected’</a:t>
            </a:r>
            <a:endParaRPr lang="en-US" dirty="0"/>
          </a:p>
        </p:txBody>
      </p:sp>
      <p:sp>
        <p:nvSpPr>
          <p:cNvPr id="31" name="Rectangle: Rounded Corners 12">
            <a:extLst>
              <a:ext uri="{FF2B5EF4-FFF2-40B4-BE49-F238E27FC236}">
                <a16:creationId xmlns:a16="http://schemas.microsoft.com/office/drawing/2014/main" id="{06648741-810D-4FCD-9DBF-7F39C49EBCE0}"/>
              </a:ext>
            </a:extLst>
          </p:cNvPr>
          <p:cNvSpPr txBox="1"/>
          <p:nvPr/>
        </p:nvSpPr>
        <p:spPr>
          <a:xfrm>
            <a:off x="4268281" y="5920240"/>
            <a:ext cx="6162800" cy="93201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defPPr>
              <a:defRPr lang="en-US"/>
            </a:defPPr>
            <a:lvl1pPr lvl="0" indent="0" defTabSz="1155700">
              <a:lnSpc>
                <a:spcPct val="90000"/>
              </a:lnSpc>
              <a:spcBef>
                <a:spcPct val="0"/>
              </a:spcBef>
              <a:spcAft>
                <a:spcPct val="35000"/>
              </a:spcAft>
              <a:buNone/>
              <a:defRPr sz="2600">
                <a:solidFill>
                  <a:srgbClr val="FF0000"/>
                </a:solidFill>
              </a:defRPr>
            </a:lvl1pPr>
          </a:lstStyle>
          <a:p>
            <a:r>
              <a:rPr lang="en-GB" sz="3200" b="1" dirty="0"/>
              <a:t>“ALERT!!!!!” (BEEP)</a:t>
            </a:r>
            <a:endParaRPr lang="en-US" sz="3200" b="1" dirty="0"/>
          </a:p>
        </p:txBody>
      </p:sp>
      <p:sp>
        <p:nvSpPr>
          <p:cNvPr id="40" name="TextBox 39">
            <a:extLst>
              <a:ext uri="{FF2B5EF4-FFF2-40B4-BE49-F238E27FC236}">
                <a16:creationId xmlns:a16="http://schemas.microsoft.com/office/drawing/2014/main" id="{71C8F212-B7D3-4791-9010-7B960E6DBB9A}"/>
              </a:ext>
            </a:extLst>
          </p:cNvPr>
          <p:cNvSpPr txBox="1"/>
          <p:nvPr/>
        </p:nvSpPr>
        <p:spPr>
          <a:xfrm>
            <a:off x="5040631" y="4478586"/>
            <a:ext cx="6663558" cy="452432"/>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defPPr>
              <a:defRPr lang="en-US"/>
            </a:defPPr>
            <a:lvl1pPr lvl="0" indent="0" defTabSz="1155700">
              <a:lnSpc>
                <a:spcPct val="90000"/>
              </a:lnSpc>
              <a:spcBef>
                <a:spcPct val="0"/>
              </a:spcBef>
              <a:spcAft>
                <a:spcPct val="35000"/>
              </a:spcAft>
              <a:buNone/>
              <a:defRPr sz="2600">
                <a:solidFill>
                  <a:srgbClr val="FF0000"/>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solidFill>
                  <a:schemeClr val="accent4">
                    <a:lumMod val="75000"/>
                  </a:schemeClr>
                </a:solidFill>
              </a:rPr>
              <a:t>"Can't receive frame (stream end?). Exiting ...“</a:t>
            </a:r>
            <a:endParaRPr lang="en-US" dirty="0">
              <a:solidFill>
                <a:schemeClr val="accent4">
                  <a:lumMod val="75000"/>
                </a:schemeClr>
              </a:solidFill>
            </a:endParaRPr>
          </a:p>
        </p:txBody>
      </p:sp>
      <p:grpSp>
        <p:nvGrpSpPr>
          <p:cNvPr id="43" name="Group 42">
            <a:extLst>
              <a:ext uri="{FF2B5EF4-FFF2-40B4-BE49-F238E27FC236}">
                <a16:creationId xmlns:a16="http://schemas.microsoft.com/office/drawing/2014/main" id="{87D6C750-452D-4B41-B7FB-9D7BB3321A54}"/>
              </a:ext>
            </a:extLst>
          </p:cNvPr>
          <p:cNvGrpSpPr/>
          <p:nvPr/>
        </p:nvGrpSpPr>
        <p:grpSpPr>
          <a:xfrm>
            <a:off x="2932649" y="3407130"/>
            <a:ext cx="6688178" cy="829081"/>
            <a:chOff x="4081152" y="1663173"/>
            <a:chExt cx="6688178" cy="829081"/>
          </a:xfrm>
        </p:grpSpPr>
        <p:sp>
          <p:nvSpPr>
            <p:cNvPr id="44" name="Rectangle: Rounded Corners 43">
              <a:extLst>
                <a:ext uri="{FF2B5EF4-FFF2-40B4-BE49-F238E27FC236}">
                  <a16:creationId xmlns:a16="http://schemas.microsoft.com/office/drawing/2014/main" id="{23FDA5A3-D2E1-4B28-A510-1DCDBD8B6A8D}"/>
                </a:ext>
              </a:extLst>
            </p:cNvPr>
            <p:cNvSpPr/>
            <p:nvPr/>
          </p:nvSpPr>
          <p:spPr>
            <a:xfrm>
              <a:off x="4081152" y="1663173"/>
              <a:ext cx="6688178" cy="829081"/>
            </a:xfrm>
            <a:prstGeom prst="roundRect">
              <a:avLst/>
            </a:prstGeom>
            <a:solidFill>
              <a:schemeClr val="accent4"/>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5" name="Rectangle: Rounded Corners 4">
              <a:extLst>
                <a:ext uri="{FF2B5EF4-FFF2-40B4-BE49-F238E27FC236}">
                  <a16:creationId xmlns:a16="http://schemas.microsoft.com/office/drawing/2014/main" id="{1C234AEB-8EEA-475E-A5C0-1268891F7901}"/>
                </a:ext>
              </a:extLst>
            </p:cNvPr>
            <p:cNvSpPr txBox="1"/>
            <p:nvPr/>
          </p:nvSpPr>
          <p:spPr>
            <a:xfrm>
              <a:off x="4112407" y="1684750"/>
              <a:ext cx="6625668" cy="692183"/>
            </a:xfrm>
            <a:prstGeom prst="rect">
              <a:avLst/>
            </a:prstGeom>
            <a:solidFill>
              <a:schemeClr val="accent4"/>
            </a:solidFill>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algn="ctr" defTabSz="1111250">
                <a:lnSpc>
                  <a:spcPct val="90000"/>
                </a:lnSpc>
                <a:spcBef>
                  <a:spcPct val="0"/>
                </a:spcBef>
                <a:spcAft>
                  <a:spcPct val="35000"/>
                </a:spcAft>
              </a:pPr>
              <a:r>
                <a:rPr lang="en-GB" sz="2800" kern="1200" dirty="0">
                  <a:solidFill>
                    <a:schemeClr val="tx1"/>
                  </a:solidFill>
                </a:rPr>
                <a:t>Show screen messages</a:t>
              </a:r>
              <a:endParaRPr lang="en-US" sz="2800" kern="1200" dirty="0">
                <a:solidFill>
                  <a:schemeClr val="tx1"/>
                </a:solidFill>
              </a:endParaRPr>
            </a:p>
          </p:txBody>
        </p:sp>
      </p:grpSp>
      <p:grpSp>
        <p:nvGrpSpPr>
          <p:cNvPr id="46" name="Group 45">
            <a:extLst>
              <a:ext uri="{FF2B5EF4-FFF2-40B4-BE49-F238E27FC236}">
                <a16:creationId xmlns:a16="http://schemas.microsoft.com/office/drawing/2014/main" id="{22D12F0C-D3EC-4ED0-9298-265E031608BD}"/>
              </a:ext>
            </a:extLst>
          </p:cNvPr>
          <p:cNvGrpSpPr/>
          <p:nvPr/>
        </p:nvGrpSpPr>
        <p:grpSpPr>
          <a:xfrm>
            <a:off x="2932649" y="2467617"/>
            <a:ext cx="6688178" cy="829081"/>
            <a:chOff x="4081152" y="1663173"/>
            <a:chExt cx="6688178" cy="829081"/>
          </a:xfrm>
        </p:grpSpPr>
        <p:sp>
          <p:nvSpPr>
            <p:cNvPr id="47" name="Rectangle: Rounded Corners 46">
              <a:extLst>
                <a:ext uri="{FF2B5EF4-FFF2-40B4-BE49-F238E27FC236}">
                  <a16:creationId xmlns:a16="http://schemas.microsoft.com/office/drawing/2014/main" id="{A2F307A5-FDEC-4A8D-BB8D-300A84546AD3}"/>
                </a:ext>
              </a:extLst>
            </p:cNvPr>
            <p:cNvSpPr/>
            <p:nvPr/>
          </p:nvSpPr>
          <p:spPr>
            <a:xfrm>
              <a:off x="4081152" y="1663173"/>
              <a:ext cx="6688178" cy="829081"/>
            </a:xfrm>
            <a:prstGeom prst="roundRect">
              <a:avLst/>
            </a:prstGeom>
            <a:solidFill>
              <a:schemeClr val="accent4"/>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48" name="Rectangle: Rounded Corners 4">
              <a:extLst>
                <a:ext uri="{FF2B5EF4-FFF2-40B4-BE49-F238E27FC236}">
                  <a16:creationId xmlns:a16="http://schemas.microsoft.com/office/drawing/2014/main" id="{39C1FDAD-E20B-4C9A-8249-F2598B0E644F}"/>
                </a:ext>
              </a:extLst>
            </p:cNvPr>
            <p:cNvSpPr txBox="1"/>
            <p:nvPr/>
          </p:nvSpPr>
          <p:spPr>
            <a:xfrm>
              <a:off x="4112407" y="1684750"/>
              <a:ext cx="6625668" cy="692183"/>
            </a:xfrm>
            <a:prstGeom prst="rect">
              <a:avLst/>
            </a:prstGeom>
            <a:solidFill>
              <a:schemeClr val="accent4"/>
            </a:solidFill>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algn="ctr" defTabSz="1111250">
                <a:lnSpc>
                  <a:spcPct val="90000"/>
                </a:lnSpc>
                <a:spcBef>
                  <a:spcPct val="0"/>
                </a:spcBef>
                <a:spcAft>
                  <a:spcPct val="35000"/>
                </a:spcAft>
              </a:pPr>
              <a:r>
                <a:rPr lang="en-GB" sz="2500" kern="1200" dirty="0">
                  <a:solidFill>
                    <a:schemeClr val="tx1"/>
                  </a:solidFill>
                </a:rPr>
                <a:t>Show face and eyes rectangles</a:t>
              </a:r>
            </a:p>
          </p:txBody>
        </p:sp>
      </p:grpSp>
    </p:spTree>
    <p:extLst>
      <p:ext uri="{BB962C8B-B14F-4D97-AF65-F5344CB8AC3E}">
        <p14:creationId xmlns:p14="http://schemas.microsoft.com/office/powerpoint/2010/main" val="3736725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5F84-294B-4631-8F90-04C09FF5D06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GB" sz="3200" dirty="0">
                <a:solidFill>
                  <a:schemeClr val="bg1"/>
                </a:solidFill>
              </a:rPr>
              <a:t>Detection of faces and eyes</a:t>
            </a:r>
            <a:endParaRPr lang="en-US" sz="3200" kern="1200" dirty="0">
              <a:solidFill>
                <a:schemeClr val="bg1"/>
              </a:solidFill>
              <a:latin typeface="+mj-lt"/>
              <a:ea typeface="+mj-ea"/>
              <a:cs typeface="+mj-cs"/>
            </a:endParaRPr>
          </a:p>
        </p:txBody>
      </p:sp>
      <p:pic>
        <p:nvPicPr>
          <p:cNvPr id="8" name="Picture 6">
            <a:extLst>
              <a:ext uri="{FF2B5EF4-FFF2-40B4-BE49-F238E27FC236}">
                <a16:creationId xmlns:a16="http://schemas.microsoft.com/office/drawing/2014/main" id="{67B8B356-F02E-452A-9E7C-C44D18D960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7687" y="4790318"/>
            <a:ext cx="5336135" cy="19371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Example 1">
            <a:extLst>
              <a:ext uri="{FF2B5EF4-FFF2-40B4-BE49-F238E27FC236}">
                <a16:creationId xmlns:a16="http://schemas.microsoft.com/office/drawing/2014/main" id="{FDF5FC75-448D-4CA9-AC63-A41EDF2C1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2765" y="4774171"/>
            <a:ext cx="2647857" cy="19371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7A782447-4301-4423-932D-DE63B672BF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601"/>
          <a:stretch/>
        </p:blipFill>
        <p:spPr bwMode="auto">
          <a:xfrm>
            <a:off x="2183484" y="4771507"/>
            <a:ext cx="1576519" cy="19371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C3B37A4D-1FAD-4BAB-A3A3-17BB7C4D44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916" y="4657647"/>
            <a:ext cx="2034200" cy="21538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26C820A-1481-4127-8E14-773DB8EB5020}"/>
              </a:ext>
            </a:extLst>
          </p:cNvPr>
          <p:cNvPicPr>
            <a:picLocks noChangeAspect="1"/>
          </p:cNvPicPr>
          <p:nvPr/>
        </p:nvPicPr>
        <p:blipFill>
          <a:blip r:embed="rId6"/>
          <a:stretch>
            <a:fillRect/>
          </a:stretch>
        </p:blipFill>
        <p:spPr>
          <a:xfrm>
            <a:off x="556532" y="1913698"/>
            <a:ext cx="3456433" cy="2520000"/>
          </a:xfrm>
          <a:prstGeom prst="rect">
            <a:avLst/>
          </a:prstGeom>
        </p:spPr>
      </p:pic>
      <p:pic>
        <p:nvPicPr>
          <p:cNvPr id="14" name="Picture 13">
            <a:extLst>
              <a:ext uri="{FF2B5EF4-FFF2-40B4-BE49-F238E27FC236}">
                <a16:creationId xmlns:a16="http://schemas.microsoft.com/office/drawing/2014/main" id="{A0F48B31-03D8-4F41-9D09-12E4AC704E8C}"/>
              </a:ext>
            </a:extLst>
          </p:cNvPr>
          <p:cNvPicPr>
            <a:picLocks noChangeAspect="1"/>
          </p:cNvPicPr>
          <p:nvPr/>
        </p:nvPicPr>
        <p:blipFill>
          <a:blip r:embed="rId7"/>
          <a:stretch>
            <a:fillRect/>
          </a:stretch>
        </p:blipFill>
        <p:spPr>
          <a:xfrm>
            <a:off x="4214901" y="1913698"/>
            <a:ext cx="3705420" cy="2520000"/>
          </a:xfrm>
          <a:prstGeom prst="rect">
            <a:avLst/>
          </a:prstGeom>
        </p:spPr>
      </p:pic>
      <p:pic>
        <p:nvPicPr>
          <p:cNvPr id="15" name="Picture 14">
            <a:extLst>
              <a:ext uri="{FF2B5EF4-FFF2-40B4-BE49-F238E27FC236}">
                <a16:creationId xmlns:a16="http://schemas.microsoft.com/office/drawing/2014/main" id="{152887D0-9D1E-486A-98F7-9A132C3827FD}"/>
              </a:ext>
            </a:extLst>
          </p:cNvPr>
          <p:cNvPicPr>
            <a:picLocks noChangeAspect="1"/>
          </p:cNvPicPr>
          <p:nvPr/>
        </p:nvPicPr>
        <p:blipFill>
          <a:blip r:embed="rId8"/>
          <a:stretch>
            <a:fillRect/>
          </a:stretch>
        </p:blipFill>
        <p:spPr>
          <a:xfrm>
            <a:off x="8122257" y="1913698"/>
            <a:ext cx="3491007" cy="2520000"/>
          </a:xfrm>
          <a:prstGeom prst="rect">
            <a:avLst/>
          </a:prstGeom>
        </p:spPr>
      </p:pic>
      <p:sp>
        <p:nvSpPr>
          <p:cNvPr id="3" name="TextBox 2">
            <a:extLst>
              <a:ext uri="{FF2B5EF4-FFF2-40B4-BE49-F238E27FC236}">
                <a16:creationId xmlns:a16="http://schemas.microsoft.com/office/drawing/2014/main" id="{74630A27-FD91-4E9B-A17D-D2106A3DDFC7}"/>
              </a:ext>
            </a:extLst>
          </p:cNvPr>
          <p:cNvSpPr txBox="1"/>
          <p:nvPr/>
        </p:nvSpPr>
        <p:spPr>
          <a:xfrm>
            <a:off x="10048" y="1419062"/>
            <a:ext cx="12192000" cy="369332"/>
          </a:xfrm>
          <a:prstGeom prst="rect">
            <a:avLst/>
          </a:prstGeom>
          <a:noFill/>
        </p:spPr>
        <p:txBody>
          <a:bodyPr wrap="square" rtlCol="0">
            <a:spAutoFit/>
          </a:bodyPr>
          <a:lstStyle/>
          <a:p>
            <a:pPr algn="ctr"/>
            <a:r>
              <a:rPr lang="en-GB" b="1" dirty="0"/>
              <a:t>Test with pictures</a:t>
            </a:r>
          </a:p>
        </p:txBody>
      </p:sp>
    </p:spTree>
    <p:extLst>
      <p:ext uri="{BB962C8B-B14F-4D97-AF65-F5344CB8AC3E}">
        <p14:creationId xmlns:p14="http://schemas.microsoft.com/office/powerpoint/2010/main" val="2486430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4" descr="Abstract background of data">
            <a:extLst>
              <a:ext uri="{FF2B5EF4-FFF2-40B4-BE49-F238E27FC236}">
                <a16:creationId xmlns:a16="http://schemas.microsoft.com/office/drawing/2014/main" id="{CB23C787-613B-44F2-9E18-D8A935D47A65}"/>
              </a:ext>
            </a:extLst>
          </p:cNvPr>
          <p:cNvPicPr>
            <a:picLocks noChangeAspect="1"/>
          </p:cNvPicPr>
          <p:nvPr/>
        </p:nvPicPr>
        <p:blipFill rotWithShape="1">
          <a:blip r:embed="rId2">
            <a:duotone>
              <a:prstClr val="black"/>
              <a:schemeClr val="accent2">
                <a:tint val="45000"/>
                <a:satMod val="400000"/>
              </a:schemeClr>
            </a:duotone>
          </a:blip>
          <a:srcRect/>
          <a:stretch/>
        </p:blipFill>
        <p:spPr>
          <a:xfrm>
            <a:off x="20" y="10"/>
            <a:ext cx="12191980" cy="6857990"/>
          </a:xfrm>
          <a:prstGeom prst="rect">
            <a:avLst/>
          </a:prstGeom>
        </p:spPr>
      </p:pic>
      <p:sp>
        <p:nvSpPr>
          <p:cNvPr id="12" name="Freeform: Shape 8">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1506FA-7D90-4296-9A93-303BF339416B}"/>
              </a:ext>
            </a:extLst>
          </p:cNvPr>
          <p:cNvSpPr>
            <a:spLocks noGrp="1"/>
          </p:cNvSpPr>
          <p:nvPr>
            <p:ph type="title"/>
          </p:nvPr>
        </p:nvSpPr>
        <p:spPr>
          <a:xfrm>
            <a:off x="841248" y="4199861"/>
            <a:ext cx="8856059" cy="1336826"/>
          </a:xfrm>
        </p:spPr>
        <p:txBody>
          <a:bodyPr vert="horz" lIns="91440" tIns="45720" rIns="91440" bIns="45720" rtlCol="0" anchor="b">
            <a:normAutofit/>
          </a:bodyPr>
          <a:lstStyle/>
          <a:p>
            <a:r>
              <a:rPr lang="en-US" sz="5400">
                <a:solidFill>
                  <a:srgbClr val="FFFFFF"/>
                </a:solidFill>
              </a:rPr>
              <a:t>The preprocessing</a:t>
            </a:r>
          </a:p>
        </p:txBody>
      </p:sp>
    </p:spTree>
    <p:extLst>
      <p:ext uri="{BB962C8B-B14F-4D97-AF65-F5344CB8AC3E}">
        <p14:creationId xmlns:p14="http://schemas.microsoft.com/office/powerpoint/2010/main" val="2546571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F07F2D-52A8-4D70-927B-1D89B0C1750B}"/>
              </a:ext>
            </a:extLst>
          </p:cNvPr>
          <p:cNvSpPr>
            <a:spLocks noGrp="1"/>
          </p:cNvSpPr>
          <p:nvPr>
            <p:ph type="title"/>
          </p:nvPr>
        </p:nvSpPr>
        <p:spPr>
          <a:xfrm>
            <a:off x="804672" y="640080"/>
            <a:ext cx="3282696" cy="5257800"/>
          </a:xfrm>
        </p:spPr>
        <p:txBody>
          <a:bodyPr>
            <a:normAutofit/>
          </a:bodyPr>
          <a:lstStyle/>
          <a:p>
            <a:r>
              <a:rPr lang="en-GB">
                <a:solidFill>
                  <a:schemeClr val="bg1"/>
                </a:solidFill>
              </a:rPr>
              <a:t>Pre processing</a:t>
            </a:r>
          </a:p>
        </p:txBody>
      </p:sp>
      <p:sp>
        <p:nvSpPr>
          <p:cNvPr id="3" name="Content Placeholder 2">
            <a:extLst>
              <a:ext uri="{FF2B5EF4-FFF2-40B4-BE49-F238E27FC236}">
                <a16:creationId xmlns:a16="http://schemas.microsoft.com/office/drawing/2014/main" id="{EF5C2343-EA59-4E41-A5EE-B1A6F216B8AA}"/>
              </a:ext>
            </a:extLst>
          </p:cNvPr>
          <p:cNvSpPr>
            <a:spLocks noGrp="1"/>
          </p:cNvSpPr>
          <p:nvPr>
            <p:ph idx="1"/>
          </p:nvPr>
        </p:nvSpPr>
        <p:spPr>
          <a:xfrm>
            <a:off x="5358384" y="640081"/>
            <a:ext cx="6024654" cy="5257800"/>
          </a:xfrm>
        </p:spPr>
        <p:txBody>
          <a:bodyPr anchor="ctr">
            <a:normAutofit/>
          </a:bodyPr>
          <a:lstStyle/>
          <a:p>
            <a:r>
              <a:rPr lang="en-GB" sz="1800" b="1" dirty="0"/>
              <a:t>Pre-process input for each model</a:t>
            </a:r>
            <a:endParaRPr lang="en-GB" sz="1800" b="1" i="0" dirty="0">
              <a:effectLst/>
            </a:endParaRPr>
          </a:p>
          <a:p>
            <a:pPr lvl="1"/>
            <a:r>
              <a:rPr lang="en-GB" sz="1700" dirty="0"/>
              <a:t>incep_v3_preprocess_input</a:t>
            </a:r>
          </a:p>
          <a:p>
            <a:pPr lvl="2"/>
            <a:r>
              <a:rPr lang="en-GB" sz="1700" b="0" i="0" dirty="0">
                <a:effectLst/>
              </a:rPr>
              <a:t> </a:t>
            </a:r>
            <a:r>
              <a:rPr lang="en-GB" sz="1600" b="0" i="0" dirty="0">
                <a:effectLst/>
              </a:rPr>
              <a:t>scale input pixels between -1 and 1</a:t>
            </a:r>
            <a:endParaRPr lang="en-GB" sz="1600" dirty="0"/>
          </a:p>
          <a:p>
            <a:pPr lvl="1"/>
            <a:r>
              <a:rPr lang="en-GB" sz="1700" dirty="0"/>
              <a:t>Vgg16.preprocess_input </a:t>
            </a:r>
          </a:p>
          <a:p>
            <a:pPr lvl="2"/>
            <a:r>
              <a:rPr lang="en-GB" sz="1600" b="0" i="0" dirty="0">
                <a:effectLst/>
              </a:rPr>
              <a:t>convert the input images from RGB to BGR, </a:t>
            </a:r>
          </a:p>
          <a:p>
            <a:pPr lvl="2"/>
            <a:r>
              <a:rPr lang="en-GB" sz="1600" b="0" i="0" dirty="0">
                <a:effectLst/>
              </a:rPr>
              <a:t>zero-</a:t>
            </a:r>
            <a:r>
              <a:rPr lang="en-GB" sz="1600" b="0" i="0" dirty="0" err="1">
                <a:effectLst/>
              </a:rPr>
              <a:t>center</a:t>
            </a:r>
            <a:r>
              <a:rPr lang="en-GB" sz="1600" b="0" i="0" dirty="0">
                <a:effectLst/>
              </a:rPr>
              <a:t> each </a:t>
            </a:r>
            <a:r>
              <a:rPr lang="en-GB" sz="1600" b="0" i="0" dirty="0" err="1">
                <a:effectLst/>
              </a:rPr>
              <a:t>color</a:t>
            </a:r>
            <a:r>
              <a:rPr lang="en-GB" sz="1600" b="0" i="0" dirty="0">
                <a:effectLst/>
              </a:rPr>
              <a:t> channel with respect to the ImageNet dataset, without scaling</a:t>
            </a:r>
          </a:p>
          <a:p>
            <a:pPr lvl="2"/>
            <a:endParaRPr lang="en-GB" sz="1600" dirty="0"/>
          </a:p>
          <a:p>
            <a:r>
              <a:rPr lang="en-GB" sz="1800" b="1" dirty="0"/>
              <a:t>Default shape of each model</a:t>
            </a:r>
          </a:p>
          <a:p>
            <a:pPr lvl="1"/>
            <a:r>
              <a:rPr lang="en-GB" sz="1700" dirty="0"/>
              <a:t>inception v3 (299, 299, 3) </a:t>
            </a:r>
          </a:p>
          <a:p>
            <a:pPr lvl="1"/>
            <a:r>
              <a:rPr lang="en-GB" sz="1700" dirty="0"/>
              <a:t>VGG 16 (224, 224, 3)</a:t>
            </a:r>
          </a:p>
          <a:p>
            <a:endParaRPr lang="en-GB" sz="1700" b="1" dirty="0"/>
          </a:p>
          <a:p>
            <a:r>
              <a:rPr lang="en-GB" sz="1800" b="1" dirty="0"/>
              <a:t>Data augmentation</a:t>
            </a:r>
          </a:p>
          <a:p>
            <a:endParaRPr lang="en-GB" sz="1800" b="1" dirty="0"/>
          </a:p>
          <a:p>
            <a:pPr marL="457200" lvl="1" indent="0">
              <a:buNone/>
            </a:pPr>
            <a:endParaRPr lang="en-GB" sz="1600" dirty="0"/>
          </a:p>
          <a:p>
            <a:pPr marL="457200" lvl="1" indent="0">
              <a:buNone/>
            </a:pPr>
            <a:endParaRPr lang="en-GB" sz="1300" dirty="0"/>
          </a:p>
        </p:txBody>
      </p:sp>
      <p:sp>
        <p:nvSpPr>
          <p:cNvPr id="15" name="TextBox 14">
            <a:extLst>
              <a:ext uri="{FF2B5EF4-FFF2-40B4-BE49-F238E27FC236}">
                <a16:creationId xmlns:a16="http://schemas.microsoft.com/office/drawing/2014/main" id="{63D8DBF6-E5A8-4801-A691-D159F8158422}"/>
              </a:ext>
            </a:extLst>
          </p:cNvPr>
          <p:cNvSpPr txBox="1"/>
          <p:nvPr/>
        </p:nvSpPr>
        <p:spPr>
          <a:xfrm>
            <a:off x="5906336" y="4752736"/>
            <a:ext cx="5381774" cy="1754326"/>
          </a:xfrm>
          <a:prstGeom prst="rect">
            <a:avLst/>
          </a:prstGeom>
          <a:noFill/>
        </p:spPr>
        <p:txBody>
          <a:bodyPr wrap="square">
            <a:spAutoFit/>
          </a:bodyPr>
          <a:lstStyle/>
          <a:p>
            <a:r>
              <a:rPr lang="en-GB" dirty="0"/>
              <a:t>Train set:</a:t>
            </a:r>
          </a:p>
          <a:p>
            <a:r>
              <a:rPr lang="en-GB" dirty="0"/>
              <a:t>	Rotation range = 0.2,</a:t>
            </a:r>
          </a:p>
          <a:p>
            <a:r>
              <a:rPr lang="en-GB" dirty="0"/>
              <a:t>	Shear range = 0.2,</a:t>
            </a:r>
          </a:p>
          <a:p>
            <a:r>
              <a:rPr lang="en-GB" dirty="0"/>
              <a:t>	Zoom range = 0.2,</a:t>
            </a:r>
          </a:p>
          <a:p>
            <a:r>
              <a:rPr lang="en-GB" dirty="0"/>
              <a:t>	Horizontal flip=True</a:t>
            </a:r>
          </a:p>
          <a:p>
            <a:endParaRPr lang="en-GB" dirty="0"/>
          </a:p>
        </p:txBody>
      </p:sp>
    </p:spTree>
    <p:extLst>
      <p:ext uri="{BB962C8B-B14F-4D97-AF65-F5344CB8AC3E}">
        <p14:creationId xmlns:p14="http://schemas.microsoft.com/office/powerpoint/2010/main" val="229772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F07F2D-52A8-4D70-927B-1D89B0C1750B}"/>
              </a:ext>
            </a:extLst>
          </p:cNvPr>
          <p:cNvSpPr>
            <a:spLocks noGrp="1"/>
          </p:cNvSpPr>
          <p:nvPr>
            <p:ph type="title"/>
          </p:nvPr>
        </p:nvSpPr>
        <p:spPr>
          <a:xfrm>
            <a:off x="804672" y="640080"/>
            <a:ext cx="3282696" cy="5257800"/>
          </a:xfrm>
        </p:spPr>
        <p:txBody>
          <a:bodyPr>
            <a:normAutofit/>
          </a:bodyPr>
          <a:lstStyle/>
          <a:p>
            <a:r>
              <a:rPr lang="en-GB">
                <a:solidFill>
                  <a:schemeClr val="bg1"/>
                </a:solidFill>
              </a:rPr>
              <a:t>Pre processing</a:t>
            </a:r>
          </a:p>
        </p:txBody>
      </p:sp>
      <p:pic>
        <p:nvPicPr>
          <p:cNvPr id="17" name="Picture 16">
            <a:extLst>
              <a:ext uri="{FF2B5EF4-FFF2-40B4-BE49-F238E27FC236}">
                <a16:creationId xmlns:a16="http://schemas.microsoft.com/office/drawing/2014/main" id="{3E7D6D51-5B41-4253-A158-A27DEAEB8D4B}"/>
              </a:ext>
            </a:extLst>
          </p:cNvPr>
          <p:cNvPicPr>
            <a:picLocks noChangeAspect="1"/>
          </p:cNvPicPr>
          <p:nvPr/>
        </p:nvPicPr>
        <p:blipFill rotWithShape="1">
          <a:blip r:embed="rId2"/>
          <a:srcRect l="19450" t="25494" r="22610" b="4615"/>
          <a:stretch/>
        </p:blipFill>
        <p:spPr>
          <a:xfrm>
            <a:off x="4890516" y="872448"/>
            <a:ext cx="7063992" cy="4793064"/>
          </a:xfrm>
          <a:prstGeom prst="rect">
            <a:avLst/>
          </a:prstGeom>
        </p:spPr>
      </p:pic>
    </p:spTree>
    <p:extLst>
      <p:ext uri="{BB962C8B-B14F-4D97-AF65-F5344CB8AC3E}">
        <p14:creationId xmlns:p14="http://schemas.microsoft.com/office/powerpoint/2010/main" val="1543225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1C8D54-06AC-459A-ADF3-64DD31A2A837}"/>
              </a:ext>
            </a:extLst>
          </p:cNvPr>
          <p:cNvPicPr>
            <a:picLocks noChangeAspect="1"/>
          </p:cNvPicPr>
          <p:nvPr/>
        </p:nvPicPr>
        <p:blipFill rotWithShape="1">
          <a:blip r:embed="rId2">
            <a:duotone>
              <a:schemeClr val="accent2">
                <a:shade val="45000"/>
                <a:satMod val="135000"/>
              </a:schemeClr>
              <a:prstClr val="white"/>
            </a:duotone>
          </a:blip>
          <a:srcRect t="595" b="13199"/>
          <a:stretch/>
        </p:blipFill>
        <p:spPr>
          <a:xfrm>
            <a:off x="20" y="10"/>
            <a:ext cx="12191980" cy="6857990"/>
          </a:xfrm>
          <a:prstGeom prst="rect">
            <a:avLst/>
          </a:prstGeom>
        </p:spPr>
      </p:pic>
      <p:sp>
        <p:nvSpPr>
          <p:cNvPr id="9" name="Freeform: Shape 8">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6B30808-9D9B-4FE5-AF77-B2A38688EAE5}"/>
              </a:ext>
            </a:extLst>
          </p:cNvPr>
          <p:cNvSpPr>
            <a:spLocks noGrp="1"/>
          </p:cNvSpPr>
          <p:nvPr>
            <p:ph type="title"/>
          </p:nvPr>
        </p:nvSpPr>
        <p:spPr>
          <a:xfrm>
            <a:off x="841248" y="4199861"/>
            <a:ext cx="8856059" cy="1336826"/>
          </a:xfrm>
        </p:spPr>
        <p:txBody>
          <a:bodyPr vert="horz" lIns="91440" tIns="45720" rIns="91440" bIns="45720" rtlCol="0" anchor="b">
            <a:normAutofit/>
          </a:bodyPr>
          <a:lstStyle/>
          <a:p>
            <a:r>
              <a:rPr lang="en-US" sz="5400" dirty="0">
                <a:solidFill>
                  <a:srgbClr val="FFFFFF"/>
                </a:solidFill>
              </a:rPr>
              <a:t>The architecture of CNN model</a:t>
            </a:r>
          </a:p>
        </p:txBody>
      </p:sp>
    </p:spTree>
    <p:extLst>
      <p:ext uri="{BB962C8B-B14F-4D97-AF65-F5344CB8AC3E}">
        <p14:creationId xmlns:p14="http://schemas.microsoft.com/office/powerpoint/2010/main" val="1273974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ED691-78A2-4122-8BF7-5DA2725AA56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Inception V3 architecture</a:t>
            </a:r>
          </a:p>
        </p:txBody>
      </p:sp>
      <p:cxnSp>
        <p:nvCxnSpPr>
          <p:cNvPr id="5" name="Straight Arrow Connector 4">
            <a:extLst>
              <a:ext uri="{FF2B5EF4-FFF2-40B4-BE49-F238E27FC236}">
                <a16:creationId xmlns:a16="http://schemas.microsoft.com/office/drawing/2014/main" id="{E3CF94AA-C3DB-4746-9E99-0C305CFE04B8}"/>
              </a:ext>
            </a:extLst>
          </p:cNvPr>
          <p:cNvCxnSpPr>
            <a:cxnSpLocks/>
          </p:cNvCxnSpPr>
          <p:nvPr/>
        </p:nvCxnSpPr>
        <p:spPr>
          <a:xfrm>
            <a:off x="7114233" y="3768132"/>
            <a:ext cx="0" cy="1296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9DD31B6-F6A5-4602-829E-02DE564F7062}"/>
              </a:ext>
            </a:extLst>
          </p:cNvPr>
          <p:cNvPicPr>
            <a:picLocks noChangeAspect="1"/>
          </p:cNvPicPr>
          <p:nvPr/>
        </p:nvPicPr>
        <p:blipFill>
          <a:blip r:embed="rId3"/>
          <a:stretch>
            <a:fillRect/>
          </a:stretch>
        </p:blipFill>
        <p:spPr>
          <a:xfrm>
            <a:off x="1187874" y="1574346"/>
            <a:ext cx="10016038" cy="4444617"/>
          </a:xfrm>
          <a:prstGeom prst="rect">
            <a:avLst/>
          </a:prstGeom>
        </p:spPr>
      </p:pic>
      <p:sp>
        <p:nvSpPr>
          <p:cNvPr id="6" name="TextBox 5">
            <a:extLst>
              <a:ext uri="{FF2B5EF4-FFF2-40B4-BE49-F238E27FC236}">
                <a16:creationId xmlns:a16="http://schemas.microsoft.com/office/drawing/2014/main" id="{E1CD6265-7586-459F-A865-5139065F8D5B}"/>
              </a:ext>
            </a:extLst>
          </p:cNvPr>
          <p:cNvSpPr txBox="1"/>
          <p:nvPr/>
        </p:nvSpPr>
        <p:spPr>
          <a:xfrm>
            <a:off x="6667545" y="5411717"/>
            <a:ext cx="4255011" cy="1169551"/>
          </a:xfrm>
          <a:prstGeom prst="rect">
            <a:avLst/>
          </a:prstGeom>
          <a:solidFill>
            <a:schemeClr val="bg1">
              <a:lumMod val="95000"/>
            </a:schemeClr>
          </a:solidFill>
          <a:ln>
            <a:solidFill>
              <a:schemeClr val="bg1">
                <a:lumMod val="85000"/>
              </a:schemeClr>
            </a:solidFill>
          </a:ln>
        </p:spPr>
        <p:txBody>
          <a:bodyPr wrap="square">
            <a:spAutoFit/>
          </a:bodyPr>
          <a:lstStyle/>
          <a:p>
            <a:r>
              <a:rPr lang="en-GB" sz="1400" b="0" i="0" dirty="0">
                <a:solidFill>
                  <a:srgbClr val="242729"/>
                </a:solidFill>
                <a:effectLst/>
                <a:latin typeface="-apple-system"/>
              </a:rPr>
              <a:t>The main difference between the Inception models and regular CNNs are the </a:t>
            </a:r>
            <a:r>
              <a:rPr lang="en-GB" sz="1400" b="1" i="0" dirty="0">
                <a:solidFill>
                  <a:srgbClr val="242729"/>
                </a:solidFill>
                <a:effectLst/>
                <a:latin typeface="-apple-system"/>
              </a:rPr>
              <a:t>inception blocks</a:t>
            </a:r>
            <a:r>
              <a:rPr lang="en-GB" sz="1400" b="0" i="0" dirty="0">
                <a:solidFill>
                  <a:srgbClr val="242729"/>
                </a:solidFill>
                <a:effectLst/>
                <a:latin typeface="-apple-system"/>
              </a:rPr>
              <a:t>. </a:t>
            </a:r>
          </a:p>
          <a:p>
            <a:endParaRPr lang="en-GB" sz="1400" b="0" i="0" dirty="0">
              <a:solidFill>
                <a:srgbClr val="242729"/>
              </a:solidFill>
              <a:effectLst/>
              <a:latin typeface="-apple-system"/>
            </a:endParaRPr>
          </a:p>
          <a:p>
            <a:r>
              <a:rPr lang="en-GB" sz="1400" b="0" i="0" dirty="0">
                <a:solidFill>
                  <a:srgbClr val="242729"/>
                </a:solidFill>
                <a:effectLst/>
                <a:latin typeface="-apple-system"/>
              </a:rPr>
              <a:t>These involve convolving the same input tensor with </a:t>
            </a:r>
            <a:r>
              <a:rPr lang="en-GB" sz="1400" b="1" i="0" dirty="0">
                <a:solidFill>
                  <a:srgbClr val="242729"/>
                </a:solidFill>
                <a:effectLst/>
                <a:latin typeface="-apple-system"/>
              </a:rPr>
              <a:t>multiple filters</a:t>
            </a:r>
            <a:r>
              <a:rPr lang="en-GB" sz="1400" b="0" i="0" dirty="0">
                <a:solidFill>
                  <a:srgbClr val="242729"/>
                </a:solidFill>
                <a:effectLst/>
                <a:latin typeface="-apple-system"/>
              </a:rPr>
              <a:t> and </a:t>
            </a:r>
            <a:r>
              <a:rPr lang="en-GB" sz="1400" b="1" i="0" dirty="0">
                <a:solidFill>
                  <a:srgbClr val="242729"/>
                </a:solidFill>
                <a:effectLst/>
                <a:latin typeface="-apple-system"/>
              </a:rPr>
              <a:t>concatenating</a:t>
            </a:r>
            <a:r>
              <a:rPr lang="en-GB" sz="1400" b="0" i="0" dirty="0">
                <a:solidFill>
                  <a:srgbClr val="242729"/>
                </a:solidFill>
                <a:effectLst/>
                <a:latin typeface="-apple-system"/>
              </a:rPr>
              <a:t> their results.</a:t>
            </a:r>
            <a:endParaRPr lang="en-GB" sz="1400" dirty="0"/>
          </a:p>
        </p:txBody>
      </p:sp>
    </p:spTree>
    <p:extLst>
      <p:ext uri="{BB962C8B-B14F-4D97-AF65-F5344CB8AC3E}">
        <p14:creationId xmlns:p14="http://schemas.microsoft.com/office/powerpoint/2010/main" val="1851271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9ED691-78A2-4122-8BF7-5DA2725AA56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Vgg16 architecture</a:t>
            </a:r>
          </a:p>
        </p:txBody>
      </p:sp>
      <p:pic>
        <p:nvPicPr>
          <p:cNvPr id="4098" name="Picture 2" descr="vgg16">
            <a:extLst>
              <a:ext uri="{FF2B5EF4-FFF2-40B4-BE49-F238E27FC236}">
                <a16:creationId xmlns:a16="http://schemas.microsoft.com/office/drawing/2014/main" id="{482F953B-E6E9-4948-9632-75EF632AAC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684" y="1674566"/>
            <a:ext cx="8572500" cy="48291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vgg16 architecture ">
            <a:extLst>
              <a:ext uri="{FF2B5EF4-FFF2-40B4-BE49-F238E27FC236}">
                <a16:creationId xmlns:a16="http://schemas.microsoft.com/office/drawing/2014/main" id="{DB70F9F8-E5A5-4CE7-9B2E-69F02FF03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2060" y="1546975"/>
            <a:ext cx="6300873" cy="1543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31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646F5-1B51-4720-8840-6116DEE40582}"/>
              </a:ext>
            </a:extLst>
          </p:cNvPr>
          <p:cNvSpPr>
            <a:spLocks noGrp="1"/>
          </p:cNvSpPr>
          <p:nvPr>
            <p:ph type="title"/>
          </p:nvPr>
        </p:nvSpPr>
        <p:spPr>
          <a:xfrm>
            <a:off x="4965430" y="629268"/>
            <a:ext cx="6586491" cy="1286160"/>
          </a:xfrm>
        </p:spPr>
        <p:txBody>
          <a:bodyPr anchor="b">
            <a:normAutofit/>
          </a:bodyPr>
          <a:lstStyle/>
          <a:p>
            <a:r>
              <a:rPr lang="en-GB" dirty="0"/>
              <a:t>Configurations of the model</a:t>
            </a:r>
          </a:p>
        </p:txBody>
      </p:sp>
      <p:sp>
        <p:nvSpPr>
          <p:cNvPr id="4" name="Content Placeholder 3">
            <a:extLst>
              <a:ext uri="{FF2B5EF4-FFF2-40B4-BE49-F238E27FC236}">
                <a16:creationId xmlns:a16="http://schemas.microsoft.com/office/drawing/2014/main" id="{BA94C25A-3A51-4291-8DAA-61F37D6DD20A}"/>
              </a:ext>
            </a:extLst>
          </p:cNvPr>
          <p:cNvSpPr txBox="1">
            <a:spLocks noGrp="1"/>
          </p:cNvSpPr>
          <p:nvPr>
            <p:ph idx="1"/>
          </p:nvPr>
        </p:nvSpPr>
        <p:spPr>
          <a:xfrm>
            <a:off x="4965431" y="2438400"/>
            <a:ext cx="6586489" cy="3785419"/>
          </a:xfrm>
          <a:prstGeom prst="rect">
            <a:avLst/>
          </a:prstGeom>
        </p:spPr>
        <p:txBody>
          <a:bodyPr rtlCol="0">
            <a:normAutofit fontScale="85000" lnSpcReduction="20000"/>
          </a:bodyPr>
          <a:lstStyle/>
          <a:p>
            <a:pPr marL="0" indent="0">
              <a:buNone/>
            </a:pPr>
            <a:r>
              <a:rPr lang="en-GB" sz="1900" b="1" dirty="0"/>
              <a:t>Top Layer:</a:t>
            </a:r>
          </a:p>
          <a:p>
            <a:r>
              <a:rPr lang="en-GB" sz="1900" dirty="0"/>
              <a:t>Global Average Pooling layer 2D </a:t>
            </a:r>
          </a:p>
          <a:p>
            <a:r>
              <a:rPr lang="en-GB" sz="1900" dirty="0"/>
              <a:t>Dense (1024, activation='</a:t>
            </a:r>
            <a:r>
              <a:rPr lang="en-GB" sz="1900" dirty="0" err="1"/>
              <a:t>relu</a:t>
            </a:r>
            <a:r>
              <a:rPr lang="en-GB" sz="1900" dirty="0"/>
              <a:t>’)</a:t>
            </a:r>
          </a:p>
          <a:p>
            <a:r>
              <a:rPr lang="en-GB" sz="1900" dirty="0"/>
              <a:t>Dense (1, activation='sigmoid’)</a:t>
            </a:r>
          </a:p>
          <a:p>
            <a:pPr marL="0" indent="0">
              <a:buNone/>
            </a:pPr>
            <a:endParaRPr lang="en-GB" sz="1900" dirty="0"/>
          </a:p>
          <a:p>
            <a:pPr marL="0" indent="0">
              <a:buNone/>
            </a:pPr>
            <a:r>
              <a:rPr lang="en-GB" sz="1900" b="1" dirty="0" err="1"/>
              <a:t>Base_model.trainable</a:t>
            </a:r>
            <a:r>
              <a:rPr lang="en-GB" sz="1900" b="1" dirty="0"/>
              <a:t> = False</a:t>
            </a:r>
          </a:p>
          <a:p>
            <a:pPr marL="0" indent="0">
              <a:buNone/>
            </a:pPr>
            <a:r>
              <a:rPr lang="en-GB" sz="1900" b="1" dirty="0"/>
              <a:t>It was not necessary to perform fine tunning layers</a:t>
            </a:r>
          </a:p>
          <a:p>
            <a:pPr marL="457200" lvl="1" indent="0">
              <a:buNone/>
            </a:pPr>
            <a:r>
              <a:rPr lang="en-GB" sz="1900" dirty="0"/>
              <a:t>there was no significant improvement in the results</a:t>
            </a:r>
          </a:p>
          <a:p>
            <a:pPr marL="0" indent="0">
              <a:buNone/>
            </a:pPr>
            <a:endParaRPr lang="en-GB" sz="1900" dirty="0"/>
          </a:p>
          <a:p>
            <a:pPr marL="0" indent="0">
              <a:buNone/>
            </a:pPr>
            <a:r>
              <a:rPr lang="en-GB" sz="1900" b="1" dirty="0"/>
              <a:t>Other parameters:</a:t>
            </a:r>
          </a:p>
          <a:p>
            <a:pPr marL="285750" indent="-285750">
              <a:buFontTx/>
              <a:buChar char="-"/>
            </a:pPr>
            <a:r>
              <a:rPr lang="en-GB" sz="1900" dirty="0"/>
              <a:t>Batch size (32) and number of epochs (20 with early stopping)</a:t>
            </a:r>
          </a:p>
          <a:p>
            <a:pPr marL="285750" indent="-285750">
              <a:buFontTx/>
              <a:buChar char="-"/>
            </a:pPr>
            <a:r>
              <a:rPr lang="en-GB" sz="1900" dirty="0"/>
              <a:t>Optimizer Adam, loss: </a:t>
            </a:r>
            <a:r>
              <a:rPr lang="en-GB" sz="1900" dirty="0" err="1"/>
              <a:t>binary_loss_crossentropy</a:t>
            </a:r>
            <a:r>
              <a:rPr lang="en-GB" sz="1900" dirty="0"/>
              <a:t>, metrics: accuracy</a:t>
            </a:r>
          </a:p>
          <a:p>
            <a:pPr marL="285750" indent="-285750">
              <a:buFontTx/>
              <a:buChar char="-"/>
            </a:pPr>
            <a:r>
              <a:rPr lang="en-GB" sz="1900" dirty="0"/>
              <a:t>Checkpoint (early stopping) </a:t>
            </a:r>
          </a:p>
          <a:p>
            <a:endParaRPr lang="en-GB" sz="1900" dirty="0"/>
          </a:p>
        </p:txBody>
      </p:sp>
      <p:pic>
        <p:nvPicPr>
          <p:cNvPr id="6" name="Picture 5" descr="Abstract background">
            <a:extLst>
              <a:ext uri="{FF2B5EF4-FFF2-40B4-BE49-F238E27FC236}">
                <a16:creationId xmlns:a16="http://schemas.microsoft.com/office/drawing/2014/main" id="{565E81F0-3D76-467C-90A2-BBAE00DA416C}"/>
              </a:ext>
            </a:extLst>
          </p:cNvPr>
          <p:cNvPicPr>
            <a:picLocks noChangeAspect="1"/>
          </p:cNvPicPr>
          <p:nvPr/>
        </p:nvPicPr>
        <p:blipFill rotWithShape="1">
          <a:blip r:embed="rId2"/>
          <a:srcRect l="49382" r="10062"/>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071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4" descr="Question mark on green pastel background">
            <a:extLst>
              <a:ext uri="{FF2B5EF4-FFF2-40B4-BE49-F238E27FC236}">
                <a16:creationId xmlns:a16="http://schemas.microsoft.com/office/drawing/2014/main" id="{197F7274-BB22-48A0-8844-85857B0759D1}"/>
              </a:ext>
            </a:extLst>
          </p:cNvPr>
          <p:cNvPicPr>
            <a:picLocks noChangeAspect="1"/>
          </p:cNvPicPr>
          <p:nvPr/>
        </p:nvPicPr>
        <p:blipFill rotWithShape="1">
          <a:blip r:embed="rId2">
            <a:duotone>
              <a:prstClr val="black"/>
              <a:schemeClr val="accent4">
                <a:lumMod val="75000"/>
                <a:tint val="45000"/>
                <a:satMod val="400000"/>
              </a:schemeClr>
            </a:duotone>
            <a:extLst>
              <a:ext uri="{BEBA8EAE-BF5A-486C-A8C5-ECC9F3942E4B}">
                <a14:imgProps xmlns:a14="http://schemas.microsoft.com/office/drawing/2010/main">
                  <a14:imgLayer r:embed="rId3">
                    <a14:imgEffect>
                      <a14:colorTemperature colorTemp="5900"/>
                    </a14:imgEffect>
                    <a14:imgEffect>
                      <a14:saturation sat="300000"/>
                    </a14:imgEffect>
                  </a14:imgLayer>
                </a14:imgProps>
              </a:ext>
            </a:extLst>
          </a:blip>
          <a:srcRect t="12500" b="12500"/>
          <a:stretch/>
        </p:blipFill>
        <p:spPr>
          <a:xfrm>
            <a:off x="20" y="-571806"/>
            <a:ext cx="12191980" cy="6857990"/>
          </a:xfrm>
          <a:prstGeom prst="rect">
            <a:avLst/>
          </a:prstGeom>
          <a:noFill/>
          <a:ln>
            <a:noFill/>
          </a:ln>
        </p:spPr>
      </p:pic>
      <p:sp>
        <p:nvSpPr>
          <p:cNvPr id="17" name="Freeform: Shape 16">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721E976-639D-42C2-A8A4-FD09D548C02E}"/>
              </a:ext>
            </a:extLst>
          </p:cNvPr>
          <p:cNvSpPr>
            <a:spLocks noGrp="1"/>
          </p:cNvSpPr>
          <p:nvPr>
            <p:ph type="title"/>
          </p:nvPr>
        </p:nvSpPr>
        <p:spPr>
          <a:xfrm>
            <a:off x="841248" y="4199861"/>
            <a:ext cx="8856059" cy="1336826"/>
          </a:xfrm>
        </p:spPr>
        <p:txBody>
          <a:bodyPr vert="horz" lIns="91440" tIns="45720" rIns="91440" bIns="45720" rtlCol="0" anchor="b">
            <a:normAutofit/>
          </a:bodyPr>
          <a:lstStyle/>
          <a:p>
            <a:r>
              <a:rPr lang="en-US" sz="5400" dirty="0">
                <a:solidFill>
                  <a:srgbClr val="FFFFFF"/>
                </a:solidFill>
              </a:rPr>
              <a:t>The problem</a:t>
            </a:r>
          </a:p>
        </p:txBody>
      </p:sp>
      <p:sp>
        <p:nvSpPr>
          <p:cNvPr id="10" name="TextBox 9">
            <a:extLst>
              <a:ext uri="{FF2B5EF4-FFF2-40B4-BE49-F238E27FC236}">
                <a16:creationId xmlns:a16="http://schemas.microsoft.com/office/drawing/2014/main" id="{1362BA71-543C-474A-86F2-97A38A91E88D}"/>
              </a:ext>
            </a:extLst>
          </p:cNvPr>
          <p:cNvSpPr txBox="1"/>
          <p:nvPr/>
        </p:nvSpPr>
        <p:spPr>
          <a:xfrm>
            <a:off x="203478" y="1480346"/>
            <a:ext cx="7734719" cy="1754326"/>
          </a:xfrm>
          <a:prstGeom prst="rect">
            <a:avLst/>
          </a:prstGeom>
          <a:noFill/>
        </p:spPr>
        <p:txBody>
          <a:bodyPr wrap="square">
            <a:spAutoFit/>
          </a:bodyPr>
          <a:lstStyle/>
          <a:p>
            <a:pPr algn="l" rtl="0" fontAlgn="base"/>
            <a:r>
              <a:rPr lang="en-US" b="0" i="0" u="none" strike="noStrike" dirty="0">
                <a:solidFill>
                  <a:srgbClr val="000000"/>
                </a:solidFill>
                <a:effectLst/>
                <a:latin typeface="Calibri" panose="020F0502020204030204" pitchFamily="34" charset="0"/>
              </a:rPr>
              <a:t>Drowsy Driving is a dangerous behavior that should be stopped. </a:t>
            </a:r>
          </a:p>
          <a:p>
            <a:pPr algn="l" rtl="0" fontAlgn="base"/>
            <a:endParaRPr lang="en-US" dirty="0">
              <a:solidFill>
                <a:srgbClr val="000000"/>
              </a:solidFill>
              <a:latin typeface="Calibri" panose="020F0502020204030204" pitchFamily="34" charset="0"/>
            </a:endParaRPr>
          </a:p>
          <a:p>
            <a:pPr algn="l" rtl="0" fontAlgn="base"/>
            <a:r>
              <a:rPr lang="en-US" b="0" i="0" u="none" strike="noStrike" dirty="0">
                <a:solidFill>
                  <a:srgbClr val="000000"/>
                </a:solidFill>
                <a:effectLst/>
                <a:latin typeface="Calibri" panose="020F0502020204030204" pitchFamily="34" charset="0"/>
              </a:rPr>
              <a:t>Statistics in USA:</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 100,000 police-reported crashes and over 1,500 deaths each year.</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 More than 40% of drivers admitted they have fallen asleep behind the wheel.</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24663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Allenamento PSICO-FISICO per migliorare la performance! ⋆ ReStart">
            <a:extLst>
              <a:ext uri="{FF2B5EF4-FFF2-40B4-BE49-F238E27FC236}">
                <a16:creationId xmlns:a16="http://schemas.microsoft.com/office/drawing/2014/main" id="{43F0BA48-5EA0-4CD4-AA73-167CEDE416EA}"/>
              </a:ext>
            </a:extLst>
          </p:cNvPr>
          <p:cNvPicPr>
            <a:picLocks noChangeAspect="1" noChangeArrowheads="1"/>
          </p:cNvPicPr>
          <p:nvPr/>
        </p:nvPicPr>
        <p:blipFill>
          <a:blip r:embed="rId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0" y="-27519"/>
            <a:ext cx="12254316" cy="6885519"/>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Shape 8">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43FF4F3-5AAB-4729-B46D-DEE7AB69CB62}"/>
              </a:ext>
            </a:extLst>
          </p:cNvPr>
          <p:cNvSpPr>
            <a:spLocks noGrp="1"/>
          </p:cNvSpPr>
          <p:nvPr>
            <p:ph type="title"/>
          </p:nvPr>
        </p:nvSpPr>
        <p:spPr>
          <a:xfrm>
            <a:off x="841248" y="4199861"/>
            <a:ext cx="8856059" cy="1336826"/>
          </a:xfrm>
        </p:spPr>
        <p:txBody>
          <a:bodyPr vert="horz" lIns="91440" tIns="45720" rIns="91440" bIns="45720" rtlCol="0" anchor="b">
            <a:normAutofit/>
          </a:bodyPr>
          <a:lstStyle/>
          <a:p>
            <a:r>
              <a:rPr lang="en-US" sz="5400">
                <a:solidFill>
                  <a:srgbClr val="FFFFFF"/>
                </a:solidFill>
              </a:rPr>
              <a:t>The performance </a:t>
            </a:r>
          </a:p>
        </p:txBody>
      </p:sp>
    </p:spTree>
    <p:extLst>
      <p:ext uri="{BB962C8B-B14F-4D97-AF65-F5344CB8AC3E}">
        <p14:creationId xmlns:p14="http://schemas.microsoft.com/office/powerpoint/2010/main" val="1300799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3D080-54DD-40D1-BF29-43AB8DB83A8B}"/>
              </a:ext>
            </a:extLst>
          </p:cNvPr>
          <p:cNvSpPr>
            <a:spLocks noGrp="1"/>
          </p:cNvSpPr>
          <p:nvPr>
            <p:ph type="title"/>
          </p:nvPr>
        </p:nvSpPr>
        <p:spPr>
          <a:xfrm>
            <a:off x="838200" y="0"/>
            <a:ext cx="10515600" cy="1325563"/>
          </a:xfrm>
        </p:spPr>
        <p:txBody>
          <a:bodyPr/>
          <a:lstStyle/>
          <a:p>
            <a:r>
              <a:rPr lang="en-GB" dirty="0"/>
              <a:t>Comparisons among the models</a:t>
            </a:r>
          </a:p>
        </p:txBody>
      </p:sp>
      <p:sp>
        <p:nvSpPr>
          <p:cNvPr id="3" name="TextBox 2">
            <a:extLst>
              <a:ext uri="{FF2B5EF4-FFF2-40B4-BE49-F238E27FC236}">
                <a16:creationId xmlns:a16="http://schemas.microsoft.com/office/drawing/2014/main" id="{7995544E-CECF-41FE-911D-53E99E4661A9}"/>
              </a:ext>
            </a:extLst>
          </p:cNvPr>
          <p:cNvSpPr txBox="1"/>
          <p:nvPr/>
        </p:nvSpPr>
        <p:spPr>
          <a:xfrm>
            <a:off x="1535409" y="946550"/>
            <a:ext cx="1666875" cy="369332"/>
          </a:xfrm>
          <a:prstGeom prst="rect">
            <a:avLst/>
          </a:prstGeom>
          <a:noFill/>
        </p:spPr>
        <p:txBody>
          <a:bodyPr wrap="square" rtlCol="0">
            <a:spAutoFit/>
          </a:bodyPr>
          <a:lstStyle/>
          <a:p>
            <a:pPr algn="ctr"/>
            <a:r>
              <a:rPr lang="en-GB" dirty="0"/>
              <a:t>Inception V3</a:t>
            </a:r>
          </a:p>
        </p:txBody>
      </p:sp>
      <p:sp>
        <p:nvSpPr>
          <p:cNvPr id="13" name="TextBox 12">
            <a:extLst>
              <a:ext uri="{FF2B5EF4-FFF2-40B4-BE49-F238E27FC236}">
                <a16:creationId xmlns:a16="http://schemas.microsoft.com/office/drawing/2014/main" id="{65162F27-B1E0-4B8D-BC11-4636456FE5FF}"/>
              </a:ext>
            </a:extLst>
          </p:cNvPr>
          <p:cNvSpPr txBox="1"/>
          <p:nvPr/>
        </p:nvSpPr>
        <p:spPr>
          <a:xfrm>
            <a:off x="6725573" y="995394"/>
            <a:ext cx="1666875" cy="369332"/>
          </a:xfrm>
          <a:prstGeom prst="rect">
            <a:avLst/>
          </a:prstGeom>
          <a:noFill/>
        </p:spPr>
        <p:txBody>
          <a:bodyPr wrap="square" rtlCol="0">
            <a:spAutoFit/>
          </a:bodyPr>
          <a:lstStyle/>
          <a:p>
            <a:pPr algn="ctr"/>
            <a:r>
              <a:rPr lang="en-GB" dirty="0"/>
              <a:t>VGG 16</a:t>
            </a:r>
          </a:p>
        </p:txBody>
      </p:sp>
      <p:pic>
        <p:nvPicPr>
          <p:cNvPr id="7" name="Picture 6">
            <a:extLst>
              <a:ext uri="{FF2B5EF4-FFF2-40B4-BE49-F238E27FC236}">
                <a16:creationId xmlns:a16="http://schemas.microsoft.com/office/drawing/2014/main" id="{2EAB376A-7874-4C18-86D4-65668620CFDC}"/>
              </a:ext>
            </a:extLst>
          </p:cNvPr>
          <p:cNvPicPr>
            <a:picLocks noChangeAspect="1"/>
          </p:cNvPicPr>
          <p:nvPr/>
        </p:nvPicPr>
        <p:blipFill>
          <a:blip r:embed="rId2"/>
          <a:stretch>
            <a:fillRect/>
          </a:stretch>
        </p:blipFill>
        <p:spPr>
          <a:xfrm>
            <a:off x="183791" y="1364726"/>
            <a:ext cx="4669685" cy="3368628"/>
          </a:xfrm>
          <a:prstGeom prst="rect">
            <a:avLst/>
          </a:prstGeom>
        </p:spPr>
      </p:pic>
      <p:pic>
        <p:nvPicPr>
          <p:cNvPr id="9" name="Picture 8">
            <a:extLst>
              <a:ext uri="{FF2B5EF4-FFF2-40B4-BE49-F238E27FC236}">
                <a16:creationId xmlns:a16="http://schemas.microsoft.com/office/drawing/2014/main" id="{8D8C73AD-972E-4D31-BFB0-2C5115BFD036}"/>
              </a:ext>
            </a:extLst>
          </p:cNvPr>
          <p:cNvPicPr>
            <a:picLocks noChangeAspect="1"/>
          </p:cNvPicPr>
          <p:nvPr/>
        </p:nvPicPr>
        <p:blipFill>
          <a:blip r:embed="rId3"/>
          <a:stretch>
            <a:fillRect/>
          </a:stretch>
        </p:blipFill>
        <p:spPr>
          <a:xfrm>
            <a:off x="5209548" y="1364726"/>
            <a:ext cx="4538152" cy="3368628"/>
          </a:xfrm>
          <a:prstGeom prst="rect">
            <a:avLst/>
          </a:prstGeom>
        </p:spPr>
      </p:pic>
      <p:pic>
        <p:nvPicPr>
          <p:cNvPr id="15" name="Picture 14">
            <a:extLst>
              <a:ext uri="{FF2B5EF4-FFF2-40B4-BE49-F238E27FC236}">
                <a16:creationId xmlns:a16="http://schemas.microsoft.com/office/drawing/2014/main" id="{87E94E04-9935-49C7-A13B-D193A15C60A8}"/>
              </a:ext>
            </a:extLst>
          </p:cNvPr>
          <p:cNvPicPr>
            <a:picLocks noChangeAspect="1"/>
          </p:cNvPicPr>
          <p:nvPr/>
        </p:nvPicPr>
        <p:blipFill rotWithShape="1">
          <a:blip r:embed="rId4"/>
          <a:srcRect l="16797" t="46593" r="37610" b="36264"/>
          <a:stretch/>
        </p:blipFill>
        <p:spPr>
          <a:xfrm>
            <a:off x="535410" y="4892402"/>
            <a:ext cx="8597543" cy="1818359"/>
          </a:xfrm>
          <a:prstGeom prst="rect">
            <a:avLst/>
          </a:prstGeom>
        </p:spPr>
      </p:pic>
      <p:sp>
        <p:nvSpPr>
          <p:cNvPr id="16" name="TextBox 15">
            <a:extLst>
              <a:ext uri="{FF2B5EF4-FFF2-40B4-BE49-F238E27FC236}">
                <a16:creationId xmlns:a16="http://schemas.microsoft.com/office/drawing/2014/main" id="{E2B6EC5A-AAF6-4D47-B7D7-6BD73034F73E}"/>
              </a:ext>
            </a:extLst>
          </p:cNvPr>
          <p:cNvSpPr txBox="1"/>
          <p:nvPr/>
        </p:nvSpPr>
        <p:spPr>
          <a:xfrm>
            <a:off x="572757" y="5443032"/>
            <a:ext cx="8677930" cy="636221"/>
          </a:xfrm>
          <a:prstGeom prst="rect">
            <a:avLst/>
          </a:prstGeom>
          <a:noFill/>
          <a:ln w="28575">
            <a:solidFill>
              <a:srgbClr val="FF0000"/>
            </a:solidFill>
          </a:ln>
        </p:spPr>
        <p:txBody>
          <a:bodyPr wrap="square" rtlCol="0">
            <a:spAutoFit/>
          </a:bodyPr>
          <a:lstStyle/>
          <a:p>
            <a:endParaRPr lang="en-GB" dirty="0"/>
          </a:p>
        </p:txBody>
      </p:sp>
    </p:spTree>
    <p:extLst>
      <p:ext uri="{BB962C8B-B14F-4D97-AF65-F5344CB8AC3E}">
        <p14:creationId xmlns:p14="http://schemas.microsoft.com/office/powerpoint/2010/main" val="1916036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puzzle with one red piece">
            <a:extLst>
              <a:ext uri="{FF2B5EF4-FFF2-40B4-BE49-F238E27FC236}">
                <a16:creationId xmlns:a16="http://schemas.microsoft.com/office/drawing/2014/main" id="{557C9919-B6E6-44CE-ADFB-5254B4EBD098}"/>
              </a:ext>
            </a:extLst>
          </p:cNvPr>
          <p:cNvPicPr>
            <a:picLocks noChangeAspect="1"/>
          </p:cNvPicPr>
          <p:nvPr/>
        </p:nvPicPr>
        <p:blipFill rotWithShape="1">
          <a:blip r:embed="rId2">
            <a:duotone>
              <a:schemeClr val="accent2">
                <a:shade val="45000"/>
                <a:satMod val="135000"/>
              </a:schemeClr>
              <a:prstClr val="white"/>
            </a:duotone>
          </a:blip>
          <a:srcRect/>
          <a:stretch/>
        </p:blipFill>
        <p:spPr>
          <a:xfrm>
            <a:off x="20" y="10"/>
            <a:ext cx="12191980" cy="6857990"/>
          </a:xfrm>
          <a:prstGeom prst="rect">
            <a:avLst/>
          </a:prstGeom>
        </p:spPr>
      </p:pic>
      <p:sp>
        <p:nvSpPr>
          <p:cNvPr id="9" name="Freeform: Shape 8">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4C6CE20-41E0-4B57-AFC7-422C3374A994}"/>
              </a:ext>
            </a:extLst>
          </p:cNvPr>
          <p:cNvSpPr>
            <a:spLocks noGrp="1"/>
          </p:cNvSpPr>
          <p:nvPr>
            <p:ph type="title"/>
          </p:nvPr>
        </p:nvSpPr>
        <p:spPr>
          <a:xfrm>
            <a:off x="841248" y="4199861"/>
            <a:ext cx="8856059" cy="1336826"/>
          </a:xfrm>
        </p:spPr>
        <p:txBody>
          <a:bodyPr vert="horz" lIns="91440" tIns="45720" rIns="91440" bIns="45720" rtlCol="0" anchor="b">
            <a:normAutofit/>
          </a:bodyPr>
          <a:lstStyle/>
          <a:p>
            <a:r>
              <a:rPr lang="en-US" sz="5400">
                <a:solidFill>
                  <a:srgbClr val="FFFFFF"/>
                </a:solidFill>
              </a:rPr>
              <a:t>The main challenges</a:t>
            </a:r>
          </a:p>
        </p:txBody>
      </p:sp>
    </p:spTree>
    <p:extLst>
      <p:ext uri="{BB962C8B-B14F-4D97-AF65-F5344CB8AC3E}">
        <p14:creationId xmlns:p14="http://schemas.microsoft.com/office/powerpoint/2010/main" val="2068453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F07F2D-52A8-4D70-927B-1D89B0C1750B}"/>
              </a:ext>
            </a:extLst>
          </p:cNvPr>
          <p:cNvSpPr>
            <a:spLocks noGrp="1"/>
          </p:cNvSpPr>
          <p:nvPr>
            <p:ph type="title"/>
          </p:nvPr>
        </p:nvSpPr>
        <p:spPr>
          <a:xfrm>
            <a:off x="804672" y="640080"/>
            <a:ext cx="3282696" cy="5257800"/>
          </a:xfrm>
        </p:spPr>
        <p:txBody>
          <a:bodyPr>
            <a:normAutofit/>
          </a:bodyPr>
          <a:lstStyle/>
          <a:p>
            <a:r>
              <a:rPr lang="en-GB" dirty="0">
                <a:solidFill>
                  <a:schemeClr val="bg1"/>
                </a:solidFill>
              </a:rPr>
              <a:t>Challenges</a:t>
            </a:r>
          </a:p>
        </p:txBody>
      </p:sp>
      <p:sp>
        <p:nvSpPr>
          <p:cNvPr id="3" name="Content Placeholder 2">
            <a:extLst>
              <a:ext uri="{FF2B5EF4-FFF2-40B4-BE49-F238E27FC236}">
                <a16:creationId xmlns:a16="http://schemas.microsoft.com/office/drawing/2014/main" id="{EF5C2343-EA59-4E41-A5EE-B1A6F216B8AA}"/>
              </a:ext>
            </a:extLst>
          </p:cNvPr>
          <p:cNvSpPr>
            <a:spLocks noGrp="1"/>
          </p:cNvSpPr>
          <p:nvPr>
            <p:ph idx="1"/>
          </p:nvPr>
        </p:nvSpPr>
        <p:spPr>
          <a:xfrm>
            <a:off x="5358384" y="640081"/>
            <a:ext cx="6644430" cy="5257800"/>
          </a:xfrm>
        </p:spPr>
        <p:txBody>
          <a:bodyPr anchor="ctr">
            <a:noAutofit/>
          </a:bodyPr>
          <a:lstStyle/>
          <a:p>
            <a:endParaRPr lang="en-GB" sz="1600" b="1" dirty="0"/>
          </a:p>
          <a:p>
            <a:r>
              <a:rPr lang="en-GB" sz="1600" b="1" dirty="0"/>
              <a:t>Get used to the new tools and work with heavy models</a:t>
            </a:r>
          </a:p>
          <a:p>
            <a:pPr lvl="1"/>
            <a:r>
              <a:rPr lang="en-GB" sz="1600" dirty="0"/>
              <a:t>Gitlab, Clusters, </a:t>
            </a:r>
            <a:r>
              <a:rPr lang="en-GB" sz="1600" dirty="0" err="1"/>
              <a:t>Colab</a:t>
            </a:r>
            <a:endParaRPr lang="en-GB" sz="1600" dirty="0"/>
          </a:p>
          <a:p>
            <a:pPr lvl="1"/>
            <a:endParaRPr lang="en-GB" sz="500" b="1" dirty="0"/>
          </a:p>
          <a:p>
            <a:r>
              <a:rPr lang="en-GB" sz="1600" b="1" dirty="0"/>
              <a:t>Use of GPUs  </a:t>
            </a:r>
          </a:p>
          <a:p>
            <a:pPr lvl="1"/>
            <a:r>
              <a:rPr lang="en-GB" sz="1600" dirty="0"/>
              <a:t>Even configuring </a:t>
            </a:r>
            <a:r>
              <a:rPr lang="en-GB" sz="1600" dirty="0" err="1"/>
              <a:t>tensorflow-gpu</a:t>
            </a:r>
            <a:r>
              <a:rPr lang="en-GB" sz="1600" dirty="0"/>
              <a:t> the GPUs did not always work</a:t>
            </a:r>
          </a:p>
          <a:p>
            <a:pPr lvl="1"/>
            <a:endParaRPr lang="en-GB" sz="500" dirty="0"/>
          </a:p>
          <a:p>
            <a:r>
              <a:rPr lang="en-GB" sz="1600" b="1" dirty="0"/>
              <a:t>Mobile</a:t>
            </a:r>
          </a:p>
          <a:p>
            <a:pPr lvl="1"/>
            <a:r>
              <a:rPr lang="en-GB" sz="1600" dirty="0"/>
              <a:t>We tried to use our mobile phone camera for the demo, however,  the connection speed was too slow to get a good user experience.</a:t>
            </a:r>
          </a:p>
          <a:p>
            <a:pPr marL="457200" lvl="1" indent="0">
              <a:buNone/>
            </a:pPr>
            <a:endParaRPr lang="en-GB" sz="500" dirty="0">
              <a:solidFill>
                <a:srgbClr val="FF0000"/>
              </a:solidFill>
            </a:endParaRPr>
          </a:p>
          <a:p>
            <a:r>
              <a:rPr lang="en-GB" sz="1600" b="1" dirty="0"/>
              <a:t>Eye detection</a:t>
            </a:r>
          </a:p>
          <a:p>
            <a:pPr lvl="1"/>
            <a:r>
              <a:rPr lang="en-GB" sz="1600" dirty="0"/>
              <a:t>Firstly, we tried to use others face and eye detection systems, as </a:t>
            </a:r>
            <a:r>
              <a:rPr lang="en-GB" sz="1600" dirty="0" err="1"/>
              <a:t>CascadeClassifier</a:t>
            </a:r>
            <a:r>
              <a:rPr lang="en-GB" sz="1600" dirty="0"/>
              <a:t>, however then we decided to use </a:t>
            </a:r>
            <a:r>
              <a:rPr lang="en-GB" sz="1600" dirty="0" err="1"/>
              <a:t>Dlib</a:t>
            </a:r>
            <a:r>
              <a:rPr lang="en-GB" sz="1600" dirty="0"/>
              <a:t>. </a:t>
            </a:r>
          </a:p>
          <a:p>
            <a:pPr lvl="1"/>
            <a:r>
              <a:rPr lang="en-GB" sz="1600" dirty="0"/>
              <a:t>We found </a:t>
            </a:r>
            <a:r>
              <a:rPr lang="en-GB" sz="1600" dirty="0" err="1"/>
              <a:t>Dlib</a:t>
            </a:r>
            <a:r>
              <a:rPr lang="en-GB" sz="1600" dirty="0"/>
              <a:t> simpler and more efficient, since it allow to identify open and closed eyes, with or without glasses, in the same model. Moreover, it is easier to identify eyes in faces of different proportions.  </a:t>
            </a:r>
          </a:p>
        </p:txBody>
      </p:sp>
    </p:spTree>
    <p:extLst>
      <p:ext uri="{BB962C8B-B14F-4D97-AF65-F5344CB8AC3E}">
        <p14:creationId xmlns:p14="http://schemas.microsoft.com/office/powerpoint/2010/main" val="2256797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F07F2D-52A8-4D70-927B-1D89B0C1750B}"/>
              </a:ext>
            </a:extLst>
          </p:cNvPr>
          <p:cNvSpPr>
            <a:spLocks noGrp="1"/>
          </p:cNvSpPr>
          <p:nvPr>
            <p:ph type="title"/>
          </p:nvPr>
        </p:nvSpPr>
        <p:spPr>
          <a:xfrm>
            <a:off x="804672" y="640080"/>
            <a:ext cx="3282696" cy="5257800"/>
          </a:xfrm>
        </p:spPr>
        <p:txBody>
          <a:bodyPr>
            <a:normAutofit/>
          </a:bodyPr>
          <a:lstStyle/>
          <a:p>
            <a:r>
              <a:rPr lang="en-GB" dirty="0">
                <a:solidFill>
                  <a:schemeClr val="bg1"/>
                </a:solidFill>
              </a:rPr>
              <a:t>Challenges</a:t>
            </a:r>
          </a:p>
        </p:txBody>
      </p:sp>
      <p:pic>
        <p:nvPicPr>
          <p:cNvPr id="9" name="Picture 8">
            <a:extLst>
              <a:ext uri="{FF2B5EF4-FFF2-40B4-BE49-F238E27FC236}">
                <a16:creationId xmlns:a16="http://schemas.microsoft.com/office/drawing/2014/main" id="{B7739B95-9ADA-4B5E-92B9-83124DD8FE1C}"/>
              </a:ext>
            </a:extLst>
          </p:cNvPr>
          <p:cNvPicPr>
            <a:picLocks noChangeAspect="1"/>
          </p:cNvPicPr>
          <p:nvPr/>
        </p:nvPicPr>
        <p:blipFill>
          <a:blip r:embed="rId2"/>
          <a:stretch>
            <a:fillRect/>
          </a:stretch>
        </p:blipFill>
        <p:spPr>
          <a:xfrm>
            <a:off x="4779328" y="822960"/>
            <a:ext cx="3746442" cy="2615586"/>
          </a:xfrm>
          <a:prstGeom prst="rect">
            <a:avLst/>
          </a:prstGeom>
        </p:spPr>
      </p:pic>
      <p:pic>
        <p:nvPicPr>
          <p:cNvPr id="11" name="Graphic 10" descr="Close with solid fill">
            <a:extLst>
              <a:ext uri="{FF2B5EF4-FFF2-40B4-BE49-F238E27FC236}">
                <a16:creationId xmlns:a16="http://schemas.microsoft.com/office/drawing/2014/main" id="{975FF942-9C3C-490E-AFDD-51CFD792A3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0969" y="2250734"/>
            <a:ext cx="803625" cy="803625"/>
          </a:xfrm>
          <a:prstGeom prst="rect">
            <a:avLst/>
          </a:prstGeom>
        </p:spPr>
      </p:pic>
      <p:sp>
        <p:nvSpPr>
          <p:cNvPr id="6" name="TextBox 5">
            <a:extLst>
              <a:ext uri="{FF2B5EF4-FFF2-40B4-BE49-F238E27FC236}">
                <a16:creationId xmlns:a16="http://schemas.microsoft.com/office/drawing/2014/main" id="{F6FA7DBC-7E36-435D-A397-887F4DD10E50}"/>
              </a:ext>
            </a:extLst>
          </p:cNvPr>
          <p:cNvSpPr txBox="1"/>
          <p:nvPr/>
        </p:nvSpPr>
        <p:spPr>
          <a:xfrm>
            <a:off x="5003330" y="270748"/>
            <a:ext cx="6657932" cy="369332"/>
          </a:xfrm>
          <a:prstGeom prst="rect">
            <a:avLst/>
          </a:prstGeom>
          <a:noFill/>
        </p:spPr>
        <p:txBody>
          <a:bodyPr wrap="square" rtlCol="0">
            <a:spAutoFit/>
          </a:bodyPr>
          <a:lstStyle/>
          <a:p>
            <a:r>
              <a:rPr lang="en-GB" dirty="0"/>
              <a:t>Some examples using Cascade Classifier</a:t>
            </a:r>
          </a:p>
        </p:txBody>
      </p:sp>
      <p:pic>
        <p:nvPicPr>
          <p:cNvPr id="13" name="Picture 12">
            <a:extLst>
              <a:ext uri="{FF2B5EF4-FFF2-40B4-BE49-F238E27FC236}">
                <a16:creationId xmlns:a16="http://schemas.microsoft.com/office/drawing/2014/main" id="{F17F22C8-5B9D-41A3-9566-732B18113AE4}"/>
              </a:ext>
            </a:extLst>
          </p:cNvPr>
          <p:cNvPicPr>
            <a:picLocks noChangeAspect="1"/>
          </p:cNvPicPr>
          <p:nvPr/>
        </p:nvPicPr>
        <p:blipFill>
          <a:blip r:embed="rId5"/>
          <a:stretch>
            <a:fillRect/>
          </a:stretch>
        </p:blipFill>
        <p:spPr>
          <a:xfrm>
            <a:off x="8327498" y="822960"/>
            <a:ext cx="3694445" cy="2520000"/>
          </a:xfrm>
          <a:prstGeom prst="rect">
            <a:avLst/>
          </a:prstGeom>
        </p:spPr>
      </p:pic>
      <p:pic>
        <p:nvPicPr>
          <p:cNvPr id="14" name="Graphic 13" descr="Close with solid fill">
            <a:extLst>
              <a:ext uri="{FF2B5EF4-FFF2-40B4-BE49-F238E27FC236}">
                <a16:creationId xmlns:a16="http://schemas.microsoft.com/office/drawing/2014/main" id="{632D87DD-C5D2-4F3A-A4FF-492E4CEA2E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5216" y="2290188"/>
            <a:ext cx="803625" cy="803625"/>
          </a:xfrm>
          <a:prstGeom prst="rect">
            <a:avLst/>
          </a:prstGeom>
        </p:spPr>
      </p:pic>
      <p:pic>
        <p:nvPicPr>
          <p:cNvPr id="17" name="Picture 8">
            <a:extLst>
              <a:ext uri="{FF2B5EF4-FFF2-40B4-BE49-F238E27FC236}">
                <a16:creationId xmlns:a16="http://schemas.microsoft.com/office/drawing/2014/main" id="{5B264D35-37EA-4719-9743-E45AC2FD1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8260" y="3540833"/>
            <a:ext cx="3288347" cy="28120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Why isn&amp;#39;t opencv eye detection working properly? - OpenCV Q&amp;amp;A Forum">
            <a:extLst>
              <a:ext uri="{FF2B5EF4-FFF2-40B4-BE49-F238E27FC236}">
                <a16:creationId xmlns:a16="http://schemas.microsoft.com/office/drawing/2014/main" id="{9FDC1670-AFED-40A9-91ED-208647F8C4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1389" y="3565311"/>
            <a:ext cx="3288347" cy="2697288"/>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Close with solid fill">
            <a:extLst>
              <a:ext uri="{FF2B5EF4-FFF2-40B4-BE49-F238E27FC236}">
                <a16:creationId xmlns:a16="http://schemas.microsoft.com/office/drawing/2014/main" id="{880FBA30-87BA-4102-87BE-E4B477105B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16667" y="5446302"/>
            <a:ext cx="803625" cy="803625"/>
          </a:xfrm>
          <a:prstGeom prst="rect">
            <a:avLst/>
          </a:prstGeom>
        </p:spPr>
      </p:pic>
      <p:pic>
        <p:nvPicPr>
          <p:cNvPr id="19" name="Graphic 18" descr="Close with solid fill">
            <a:extLst>
              <a:ext uri="{FF2B5EF4-FFF2-40B4-BE49-F238E27FC236}">
                <a16:creationId xmlns:a16="http://schemas.microsoft.com/office/drawing/2014/main" id="{7E29DF5F-2AC5-4F91-B59C-08DA8893A5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0256" y="5549248"/>
            <a:ext cx="803625" cy="803625"/>
          </a:xfrm>
          <a:prstGeom prst="rect">
            <a:avLst/>
          </a:prstGeom>
        </p:spPr>
      </p:pic>
    </p:spTree>
    <p:extLst>
      <p:ext uri="{BB962C8B-B14F-4D97-AF65-F5344CB8AC3E}">
        <p14:creationId xmlns:p14="http://schemas.microsoft.com/office/powerpoint/2010/main" val="2195535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ct render of 3D polyhedrons">
            <a:extLst>
              <a:ext uri="{FF2B5EF4-FFF2-40B4-BE49-F238E27FC236}">
                <a16:creationId xmlns:a16="http://schemas.microsoft.com/office/drawing/2014/main" id="{B71ADDB0-DD68-4647-BAC2-3CC660E98AA2}"/>
              </a:ext>
            </a:extLst>
          </p:cNvPr>
          <p:cNvPicPr>
            <a:picLocks noChangeAspect="1"/>
          </p:cNvPicPr>
          <p:nvPr/>
        </p:nvPicPr>
        <p:blipFill rotWithShape="1">
          <a:blip r:embed="rId2">
            <a:duotone>
              <a:schemeClr val="accent2">
                <a:shade val="45000"/>
                <a:satMod val="135000"/>
              </a:schemeClr>
              <a:prstClr val="white"/>
            </a:duotone>
          </a:blip>
          <a:srcRect/>
          <a:stretch/>
        </p:blipFill>
        <p:spPr>
          <a:xfrm>
            <a:off x="20" y="10"/>
            <a:ext cx="12191980" cy="6857990"/>
          </a:xfrm>
          <a:prstGeom prst="rect">
            <a:avLst/>
          </a:prstGeom>
        </p:spPr>
      </p:pic>
      <p:sp>
        <p:nvSpPr>
          <p:cNvPr id="9" name="Freeform: Shape 8">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D30BDF8-A465-4FA6-A8D6-659A2A185EA2}"/>
              </a:ext>
            </a:extLst>
          </p:cNvPr>
          <p:cNvSpPr>
            <a:spLocks noGrp="1"/>
          </p:cNvSpPr>
          <p:nvPr>
            <p:ph type="title"/>
          </p:nvPr>
        </p:nvSpPr>
        <p:spPr>
          <a:xfrm>
            <a:off x="841248" y="4199861"/>
            <a:ext cx="8856059" cy="1336826"/>
          </a:xfrm>
        </p:spPr>
        <p:txBody>
          <a:bodyPr vert="horz" lIns="91440" tIns="45720" rIns="91440" bIns="45720" rtlCol="0" anchor="b">
            <a:normAutofit/>
          </a:bodyPr>
          <a:lstStyle/>
          <a:p>
            <a:r>
              <a:rPr lang="en-US" sz="4200" dirty="0">
                <a:solidFill>
                  <a:srgbClr val="FFFFFF"/>
                </a:solidFill>
              </a:rPr>
              <a:t>How were applied the different techniques</a:t>
            </a:r>
          </a:p>
        </p:txBody>
      </p:sp>
    </p:spTree>
    <p:extLst>
      <p:ext uri="{BB962C8B-B14F-4D97-AF65-F5344CB8AC3E}">
        <p14:creationId xmlns:p14="http://schemas.microsoft.com/office/powerpoint/2010/main" val="1805249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9561CA68-7101-4EC0-9FD0-867E849DFA24}"/>
              </a:ext>
            </a:extLst>
          </p:cNvPr>
          <p:cNvGraphicFramePr>
            <a:graphicFrameLocks noGrp="1"/>
          </p:cNvGraphicFramePr>
          <p:nvPr>
            <p:extLst>
              <p:ext uri="{D42A27DB-BD31-4B8C-83A1-F6EECF244321}">
                <p14:modId xmlns:p14="http://schemas.microsoft.com/office/powerpoint/2010/main" val="24964619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Rounded Corners 7">
            <a:extLst>
              <a:ext uri="{FF2B5EF4-FFF2-40B4-BE49-F238E27FC236}">
                <a16:creationId xmlns:a16="http://schemas.microsoft.com/office/drawing/2014/main" id="{F4E0ED64-9CA4-4A82-82B1-018F739B374C}"/>
              </a:ext>
            </a:extLst>
          </p:cNvPr>
          <p:cNvSpPr/>
          <p:nvPr/>
        </p:nvSpPr>
        <p:spPr>
          <a:xfrm>
            <a:off x="5194300" y="5000536"/>
            <a:ext cx="6513603" cy="1238008"/>
          </a:xfrm>
          <a:prstGeom prst="roundRect">
            <a:avLst>
              <a:gd name="adj" fmla="val 10000"/>
            </a:avLst>
          </a:prstGeom>
          <a:noFill/>
          <a:ln>
            <a:noFill/>
          </a:ln>
          <a:effectLst/>
        </p:spPr>
        <p:txBody>
          <a:bodyPr spcFirstLastPara="0" vert="horz" wrap="square" lIns="131023" tIns="131023" rIns="131023" bIns="131023" numCol="1" spcCol="1270" anchor="ctr" anchorCtr="0">
            <a:noAutofit/>
          </a:bodyPr>
          <a:lstStyle/>
          <a:p>
            <a:r>
              <a:rPr lang="en-GB" dirty="0"/>
              <a:t>	</a:t>
            </a:r>
          </a:p>
          <a:p>
            <a:r>
              <a:rPr lang="en-GB" dirty="0"/>
              <a:t>	         </a:t>
            </a:r>
            <a:r>
              <a:rPr lang="en-GB" sz="2200" dirty="0">
                <a:solidFill>
                  <a:prstClr val="black">
                    <a:hueOff val="0"/>
                    <a:satOff val="0"/>
                    <a:lumOff val="0"/>
                    <a:alphaOff val="0"/>
                  </a:prstClr>
                </a:solidFill>
                <a:latin typeface="Calibri" panose="020F0502020204030204"/>
              </a:rPr>
              <a:t>Mini batch gradient descent</a:t>
            </a:r>
          </a:p>
        </p:txBody>
      </p:sp>
      <p:sp>
        <p:nvSpPr>
          <p:cNvPr id="11" name="Rectangle 10" descr="Warning">
            <a:extLst>
              <a:ext uri="{FF2B5EF4-FFF2-40B4-BE49-F238E27FC236}">
                <a16:creationId xmlns:a16="http://schemas.microsoft.com/office/drawing/2014/main" id="{F15ED85B-02D4-421E-81BB-9C7535B67C2C}"/>
              </a:ext>
            </a:extLst>
          </p:cNvPr>
          <p:cNvSpPr/>
          <p:nvPr/>
        </p:nvSpPr>
        <p:spPr>
          <a:xfrm>
            <a:off x="5594774" y="5326071"/>
            <a:ext cx="680904" cy="68090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Tree>
    <p:extLst>
      <p:ext uri="{BB962C8B-B14F-4D97-AF65-F5344CB8AC3E}">
        <p14:creationId xmlns:p14="http://schemas.microsoft.com/office/powerpoint/2010/main" val="4259854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52478B52-1FE0-493A-84A2-F80455862C59}"/>
              </a:ext>
            </a:extLst>
          </p:cNvPr>
          <p:cNvSpPr/>
          <p:nvPr/>
        </p:nvSpPr>
        <p:spPr>
          <a:xfrm>
            <a:off x="4865104" y="3643354"/>
            <a:ext cx="3463477" cy="271108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GB" sz="1400" dirty="0"/>
              <a:t>For future models </a:t>
            </a:r>
          </a:p>
          <a:p>
            <a:r>
              <a:rPr lang="en-GB" sz="1400" dirty="0"/>
              <a:t>We recommend</a:t>
            </a:r>
          </a:p>
          <a:p>
            <a:r>
              <a:rPr lang="en-GB" sz="1400" dirty="0"/>
              <a:t>to consider not</a:t>
            </a:r>
          </a:p>
          <a:p>
            <a:r>
              <a:rPr lang="en-GB" sz="1400" dirty="0"/>
              <a:t>only closed eyes,</a:t>
            </a:r>
          </a:p>
          <a:p>
            <a:r>
              <a:rPr lang="en-GB" sz="1400" dirty="0"/>
              <a:t>but also other kinds of</a:t>
            </a:r>
          </a:p>
          <a:p>
            <a:r>
              <a:rPr lang="en-GB" sz="1400" dirty="0"/>
              <a:t>distractions, </a:t>
            </a:r>
            <a:r>
              <a:rPr lang="en-GB" sz="1400" dirty="0" err="1"/>
              <a:t>e.g</a:t>
            </a:r>
            <a:r>
              <a:rPr lang="en-GB" sz="1400" dirty="0"/>
              <a:t>, people </a:t>
            </a:r>
          </a:p>
          <a:p>
            <a:r>
              <a:rPr lang="en-GB" sz="1400" dirty="0"/>
              <a:t>looking for a mobile, </a:t>
            </a:r>
          </a:p>
          <a:p>
            <a:r>
              <a:rPr lang="en-GB" sz="1400" dirty="0"/>
              <a:t>or for another direction.</a:t>
            </a:r>
          </a:p>
        </p:txBody>
      </p:sp>
      <p:sp>
        <p:nvSpPr>
          <p:cNvPr id="14" name="Rectangle: Rounded Corners 13">
            <a:extLst>
              <a:ext uri="{FF2B5EF4-FFF2-40B4-BE49-F238E27FC236}">
                <a16:creationId xmlns:a16="http://schemas.microsoft.com/office/drawing/2014/main" id="{33B80AB7-1996-45D6-9FD6-601B0DC47A9D}"/>
              </a:ext>
            </a:extLst>
          </p:cNvPr>
          <p:cNvSpPr/>
          <p:nvPr/>
        </p:nvSpPr>
        <p:spPr>
          <a:xfrm>
            <a:off x="4896636" y="576840"/>
            <a:ext cx="3463477" cy="271108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GB" sz="1400" dirty="0"/>
              <a:t>Model transfer learning and object detection techniques are effective in drowsiness detection.</a:t>
            </a:r>
          </a:p>
          <a:p>
            <a:endParaRPr lang="en-GB" sz="1400" dirty="0"/>
          </a:p>
          <a:p>
            <a:endParaRPr lang="en-GB" sz="1400" dirty="0"/>
          </a:p>
        </p:txBody>
      </p:sp>
      <p:sp>
        <p:nvSpPr>
          <p:cNvPr id="13" name="Rectangle: Rounded Corners 12">
            <a:extLst>
              <a:ext uri="{FF2B5EF4-FFF2-40B4-BE49-F238E27FC236}">
                <a16:creationId xmlns:a16="http://schemas.microsoft.com/office/drawing/2014/main" id="{7CD484FC-373A-467F-980B-596B1326499B}"/>
              </a:ext>
            </a:extLst>
          </p:cNvPr>
          <p:cNvSpPr/>
          <p:nvPr/>
        </p:nvSpPr>
        <p:spPr>
          <a:xfrm>
            <a:off x="8608067" y="3622334"/>
            <a:ext cx="3463477" cy="271108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GB" sz="1400" dirty="0"/>
              <a:t>		 This model has a 		 good accuracy, 		being effective in 	                     protecting drivers 	                  and passengers.</a:t>
            </a:r>
          </a:p>
          <a:p>
            <a:r>
              <a:rPr lang="en-GB" sz="1400" dirty="0"/>
              <a:t>		</a:t>
            </a:r>
          </a:p>
          <a:p>
            <a:r>
              <a:rPr lang="en-GB" sz="1400" dirty="0"/>
              <a:t>	         It is a good solution 	for 	transport companies, </a:t>
            </a:r>
            <a:r>
              <a:rPr lang="en-GB" sz="1400" dirty="0" err="1"/>
              <a:t>ubers</a:t>
            </a:r>
            <a:r>
              <a:rPr lang="en-GB" sz="1400" dirty="0"/>
              <a:t>,                             	taxis and drivers.</a:t>
            </a:r>
          </a:p>
        </p:txBody>
      </p:sp>
      <p:sp>
        <p:nvSpPr>
          <p:cNvPr id="12" name="Rectangle: Rounded Corners 11">
            <a:extLst>
              <a:ext uri="{FF2B5EF4-FFF2-40B4-BE49-F238E27FC236}">
                <a16:creationId xmlns:a16="http://schemas.microsoft.com/office/drawing/2014/main" id="{9BF5EA1D-5E0C-4F22-934D-8FE3FA52476C}"/>
              </a:ext>
            </a:extLst>
          </p:cNvPr>
          <p:cNvSpPr/>
          <p:nvPr/>
        </p:nvSpPr>
        <p:spPr>
          <a:xfrm>
            <a:off x="8608066" y="586479"/>
            <a:ext cx="3463477" cy="2711082"/>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pPr algn="r" defTabSz="630238"/>
            <a:r>
              <a:rPr lang="en-GB" sz="1400" dirty="0"/>
              <a:t>Create a solution that can be portable for the car,  as the current solution it is only possible on the computer.</a:t>
            </a:r>
          </a:p>
          <a:p>
            <a:pPr algn="r" defTabSz="630238"/>
            <a:r>
              <a:rPr lang="en-GB" sz="1400" dirty="0"/>
              <a:t>E.g. mobile app.</a:t>
            </a:r>
          </a:p>
        </p:txBody>
      </p:sp>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A5E2BE-F64C-4850-AAD7-4B72CFFDB728}"/>
              </a:ext>
            </a:extLst>
          </p:cNvPr>
          <p:cNvSpPr>
            <a:spLocks noGrp="1"/>
          </p:cNvSpPr>
          <p:nvPr>
            <p:ph type="title"/>
          </p:nvPr>
        </p:nvSpPr>
        <p:spPr>
          <a:xfrm>
            <a:off x="863029" y="1012004"/>
            <a:ext cx="3416158" cy="4795408"/>
          </a:xfrm>
        </p:spPr>
        <p:txBody>
          <a:bodyPr>
            <a:normAutofit/>
          </a:bodyPr>
          <a:lstStyle/>
          <a:p>
            <a:r>
              <a:rPr lang="en-GB">
                <a:solidFill>
                  <a:srgbClr val="FFFFFF"/>
                </a:solidFill>
              </a:rPr>
              <a:t>Lessons learned and Conclusions</a:t>
            </a:r>
          </a:p>
        </p:txBody>
      </p:sp>
      <p:sp>
        <p:nvSpPr>
          <p:cNvPr id="3" name="Slide Number Placeholder 2">
            <a:extLst>
              <a:ext uri="{FF2B5EF4-FFF2-40B4-BE49-F238E27FC236}">
                <a16:creationId xmlns:a16="http://schemas.microsoft.com/office/drawing/2014/main" id="{70A7D7B4-1EA3-40F4-9F65-17107E50FABD}"/>
              </a:ext>
            </a:extLst>
          </p:cNvPr>
          <p:cNvSpPr>
            <a:spLocks noGrp="1"/>
          </p:cNvSpPr>
          <p:nvPr>
            <p:ph type="sldNum" sz="quarter" idx="12"/>
          </p:nvPr>
        </p:nvSpPr>
        <p:spPr>
          <a:xfrm>
            <a:off x="10726220" y="6356350"/>
            <a:ext cx="627580" cy="365125"/>
          </a:xfrm>
        </p:spPr>
        <p:txBody>
          <a:bodyPr>
            <a:normAutofit/>
          </a:bodyPr>
          <a:lstStyle/>
          <a:p>
            <a:pPr marL="0" marR="0" lvl="0" indent="0" defTabSz="457200" rtl="0" eaLnBrk="1" fontAlgn="auto" latinLnBrk="0" hangingPunct="1">
              <a:spcBef>
                <a:spcPts val="0"/>
              </a:spcBef>
              <a:spcAft>
                <a:spcPts val="600"/>
              </a:spcAft>
              <a:buClrTx/>
              <a:buSzTx/>
              <a:buFontTx/>
              <a:buNone/>
              <a:tabLst/>
              <a:defRPr/>
            </a:pPr>
            <a:fld id="{1A7587A4-45F4-4724-9847-38E67E90ECC5}" type="slidenum">
              <a:rPr kumimoji="0" lang="en-GB"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defTabSz="457200" rtl="0" eaLnBrk="1" fontAlgn="auto" latinLnBrk="0" hangingPunct="1">
                <a:spcBef>
                  <a:spcPts val="0"/>
                </a:spcBef>
                <a:spcAft>
                  <a:spcPts val="600"/>
                </a:spcAft>
                <a:buClrTx/>
                <a:buSzTx/>
                <a:buFontTx/>
                <a:buNone/>
                <a:tabLst/>
                <a:defRPr/>
              </a:pPr>
              <a:t>27</a:t>
            </a:fld>
            <a:endParaRPr kumimoji="0" lang="en-GB"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11" name="Content Placeholder 3">
            <a:extLst>
              <a:ext uri="{FF2B5EF4-FFF2-40B4-BE49-F238E27FC236}">
                <a16:creationId xmlns:a16="http://schemas.microsoft.com/office/drawing/2014/main" id="{75D760A2-6EB1-4E50-AD4C-8B24AEC95630}"/>
              </a:ext>
            </a:extLst>
          </p:cNvPr>
          <p:cNvGraphicFramePr>
            <a:graphicFrameLocks noGrp="1"/>
          </p:cNvGraphicFramePr>
          <p:nvPr>
            <p:extLst>
              <p:ext uri="{D42A27DB-BD31-4B8C-83A1-F6EECF244321}">
                <p14:modId xmlns:p14="http://schemas.microsoft.com/office/powerpoint/2010/main" val="3176725088"/>
              </p:ext>
            </p:extLst>
          </p:nvPr>
        </p:nvGraphicFramePr>
        <p:xfrm>
          <a:off x="3219659" y="1047708"/>
          <a:ext cx="105156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476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ood human figure">
            <a:extLst>
              <a:ext uri="{FF2B5EF4-FFF2-40B4-BE49-F238E27FC236}">
                <a16:creationId xmlns:a16="http://schemas.microsoft.com/office/drawing/2014/main" id="{67E01E5A-2A95-4319-B1C0-959AC4A6C5A7}"/>
              </a:ext>
            </a:extLst>
          </p:cNvPr>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saturation sat="33000"/>
                    </a14:imgEffect>
                  </a14:imgLayer>
                </a14:imgProps>
              </a:ext>
            </a:extLst>
          </a:blip>
          <a:srcRect r="15627"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0DBADA-A5F5-48CD-9F3D-A9B89B28C46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Thank you. </a:t>
            </a:r>
            <a:br>
              <a:rPr lang="en-US" sz="4800" dirty="0"/>
            </a:br>
            <a:r>
              <a:rPr lang="en-US" sz="4800" dirty="0"/>
              <a:t>Any questions?</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52EFBAA8-739A-4F87-A6D6-7D31751F3CBA}"/>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1A7587A4-45F4-4724-9847-38E67E90ECC5}" type="slidenum">
              <a:rPr lang="en-US">
                <a:solidFill>
                  <a:schemeClr val="tx1"/>
                </a:solidFill>
                <a:latin typeface="Calibri" panose="020F0502020204030204"/>
              </a:rPr>
              <a:pPr>
                <a:spcAft>
                  <a:spcPts val="600"/>
                </a:spcAft>
                <a:defRPr/>
              </a:pPr>
              <a:t>28</a:t>
            </a:fld>
            <a:endParaRPr lang="en-US">
              <a:solidFill>
                <a:schemeClr val="tx1"/>
              </a:solidFill>
              <a:latin typeface="Calibri" panose="020F0502020204030204"/>
            </a:endParaRPr>
          </a:p>
        </p:txBody>
      </p:sp>
    </p:spTree>
    <p:extLst>
      <p:ext uri="{BB962C8B-B14F-4D97-AF65-F5344CB8AC3E}">
        <p14:creationId xmlns:p14="http://schemas.microsoft.com/office/powerpoint/2010/main" val="93113118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Rolls of beach towels">
            <a:extLst>
              <a:ext uri="{FF2B5EF4-FFF2-40B4-BE49-F238E27FC236}">
                <a16:creationId xmlns:a16="http://schemas.microsoft.com/office/drawing/2014/main" id="{E25E9845-E3C7-4685-91ED-9E344AA1B165}"/>
              </a:ext>
            </a:extLst>
          </p:cNvPr>
          <p:cNvPicPr>
            <a:picLocks noChangeAspect="1"/>
          </p:cNvPicPr>
          <p:nvPr/>
        </p:nvPicPr>
        <p:blipFill rotWithShape="1">
          <a:blip r:embed="rId2">
            <a:duotone>
              <a:schemeClr val="accent6">
                <a:shade val="45000"/>
                <a:satMod val="135000"/>
              </a:schemeClr>
              <a:prstClr val="white"/>
            </a:duotone>
          </a:blip>
          <a:srcRect r="15627"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7C8E68-829E-4A4F-85BF-2DCBF960045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Attachments</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CC84CCC-DB57-418D-8078-C65553FEFAAD}"/>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1A7587A4-45F4-4724-9847-38E67E90ECC5}" type="slidenum">
              <a:rPr lang="en-US">
                <a:solidFill>
                  <a:schemeClr val="tx1"/>
                </a:solidFill>
                <a:latin typeface="Calibri" panose="020F0502020204030204"/>
              </a:rPr>
              <a:pPr>
                <a:spcAft>
                  <a:spcPts val="600"/>
                </a:spcAft>
                <a:defRPr/>
              </a:pPr>
              <a:t>29</a:t>
            </a:fld>
            <a:endParaRPr lang="en-US">
              <a:solidFill>
                <a:schemeClr val="tx1"/>
              </a:solidFill>
              <a:latin typeface="Calibri" panose="020F0502020204030204"/>
            </a:endParaRPr>
          </a:p>
        </p:txBody>
      </p:sp>
    </p:spTree>
    <p:extLst>
      <p:ext uri="{BB962C8B-B14F-4D97-AF65-F5344CB8AC3E}">
        <p14:creationId xmlns:p14="http://schemas.microsoft.com/office/powerpoint/2010/main" val="350906826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Here&amp;#39;s How Cars Are Secretly Making You Sleepier">
            <a:extLst>
              <a:ext uri="{FF2B5EF4-FFF2-40B4-BE49-F238E27FC236}">
                <a16:creationId xmlns:a16="http://schemas.microsoft.com/office/drawing/2014/main" id="{CEA5E336-DB10-4ECC-9715-738E094B26B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34108" r="11948"/>
          <a:stretch/>
        </p:blipFill>
        <p:spPr bwMode="auto">
          <a:xfrm>
            <a:off x="20" y="10"/>
            <a:ext cx="9141724" cy="6863475"/>
          </a:xfrm>
          <a:custGeom>
            <a:avLst/>
            <a:gdLst/>
            <a:ahLst/>
            <a:cxnLst/>
            <a:rect l="l" t="t" r="r" b="b"/>
            <a:pathLst>
              <a:path w="9141744" h="6863485">
                <a:moveTo>
                  <a:pt x="0" y="0"/>
                </a:moveTo>
                <a:lnTo>
                  <a:pt x="5963051" y="0"/>
                </a:lnTo>
                <a:lnTo>
                  <a:pt x="9141744"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BA32473-14A3-42F4-AE09-76638CD635E5}"/>
              </a:ext>
            </a:extLst>
          </p:cNvPr>
          <p:cNvPicPr>
            <a:picLocks noChangeAspect="1" noChangeArrowheads="1"/>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l="34056" r="19470"/>
          <a:stretch/>
        </p:blipFill>
        <p:spPr bwMode="auto">
          <a:xfrm>
            <a:off x="5790353" y="10"/>
            <a:ext cx="6401647" cy="6852984"/>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449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26AA9-E074-43F1-BD36-ACFC6CB916A4}"/>
              </a:ext>
            </a:extLst>
          </p:cNvPr>
          <p:cNvSpPr>
            <a:spLocks noGrp="1"/>
          </p:cNvSpPr>
          <p:nvPr>
            <p:ph type="title"/>
          </p:nvPr>
        </p:nvSpPr>
        <p:spPr/>
        <p:txBody>
          <a:bodyPr/>
          <a:lstStyle/>
          <a:p>
            <a:r>
              <a:rPr lang="en-GB" b="0" i="0" dirty="0">
                <a:solidFill>
                  <a:srgbClr val="292929"/>
                </a:solidFill>
                <a:effectLst/>
                <a:latin typeface="sohne"/>
              </a:rPr>
              <a:t>Convolutional Neural Network Architecture</a:t>
            </a:r>
            <a:endParaRPr lang="en-GB" dirty="0"/>
          </a:p>
        </p:txBody>
      </p:sp>
      <p:sp>
        <p:nvSpPr>
          <p:cNvPr id="7" name="TextBox 6">
            <a:extLst>
              <a:ext uri="{FF2B5EF4-FFF2-40B4-BE49-F238E27FC236}">
                <a16:creationId xmlns:a16="http://schemas.microsoft.com/office/drawing/2014/main" id="{0E673C58-3168-40B5-A2FD-D09925D611C8}"/>
              </a:ext>
            </a:extLst>
          </p:cNvPr>
          <p:cNvSpPr txBox="1"/>
          <p:nvPr/>
        </p:nvSpPr>
        <p:spPr>
          <a:xfrm>
            <a:off x="8380377" y="3617803"/>
            <a:ext cx="3705261" cy="3416320"/>
          </a:xfrm>
          <a:prstGeom prst="rect">
            <a:avLst/>
          </a:prstGeom>
          <a:noFill/>
        </p:spPr>
        <p:txBody>
          <a:bodyPr wrap="square">
            <a:spAutoFit/>
          </a:bodyPr>
          <a:lstStyle/>
          <a:p>
            <a:pPr algn="ctr"/>
            <a:r>
              <a:rPr lang="en-GB" sz="2000" u="sng" dirty="0">
                <a:solidFill>
                  <a:srgbClr val="006860"/>
                </a:solidFill>
                <a:latin typeface="Calibri" panose="020F0502020204030204" pitchFamily="34" charset="0"/>
                <a:cs typeface="Calibri" panose="020F0502020204030204" pitchFamily="34" charset="0"/>
              </a:rPr>
              <a:t>Fully connected layer</a:t>
            </a:r>
          </a:p>
          <a:p>
            <a:endParaRPr lang="en-GB" sz="1400" dirty="0">
              <a:solidFill>
                <a:srgbClr val="000000"/>
              </a:solidFill>
              <a:latin typeface="Calibri Light" panose="020F0302020204030204" pitchFamily="34" charset="0"/>
              <a:cs typeface="Calibri Light" panose="020F0302020204030204" pitchFamily="34" charset="0"/>
            </a:endParaRPr>
          </a:p>
          <a:p>
            <a:r>
              <a:rPr lang="en-GB" sz="1400" dirty="0">
                <a:solidFill>
                  <a:srgbClr val="000000"/>
                </a:solidFill>
                <a:latin typeface="Calibri Light" panose="020F0302020204030204" pitchFamily="34" charset="0"/>
                <a:cs typeface="Calibri Light" panose="020F0302020204030204" pitchFamily="34" charset="0"/>
              </a:rPr>
              <a:t>It is the same as a traditional multi-layer perceptron neural network (MLP). The flattened matrix goes through a fully connected layer to classify the images.</a:t>
            </a:r>
          </a:p>
          <a:p>
            <a:endParaRPr lang="en-GB" sz="1400" dirty="0">
              <a:solidFill>
                <a:srgbClr val="000000"/>
              </a:solidFill>
              <a:latin typeface="Calibri Light" panose="020F0302020204030204" pitchFamily="34" charset="0"/>
              <a:cs typeface="Calibri Light" panose="020F0302020204030204" pitchFamily="34" charset="0"/>
            </a:endParaRPr>
          </a:p>
          <a:p>
            <a:r>
              <a:rPr lang="en-GB" sz="1400" dirty="0">
                <a:solidFill>
                  <a:srgbClr val="000000"/>
                </a:solidFill>
                <a:latin typeface="Calibri Light" panose="020F0302020204030204" pitchFamily="34" charset="0"/>
                <a:cs typeface="Calibri Light" panose="020F0302020204030204" pitchFamily="34" charset="0"/>
              </a:rPr>
              <a:t>It connect every neuron in one layer to every neuron in another layer, considering the weights and biases along with the neurons. </a:t>
            </a:r>
          </a:p>
          <a:p>
            <a:endParaRPr lang="en-GB" sz="1400" dirty="0">
              <a:solidFill>
                <a:srgbClr val="000000"/>
              </a:solidFill>
              <a:latin typeface="Calibri Light" panose="020F0302020204030204" pitchFamily="34" charset="0"/>
              <a:cs typeface="Calibri Light" panose="020F0302020204030204" pitchFamily="34" charset="0"/>
            </a:endParaRPr>
          </a:p>
          <a:p>
            <a:r>
              <a:rPr lang="en-GB" sz="1400" dirty="0">
                <a:solidFill>
                  <a:srgbClr val="000000"/>
                </a:solidFill>
                <a:latin typeface="proxima_novaregular"/>
              </a:rPr>
              <a:t>These layers are usually placed before the output layer and form the last few layers of a CNN Architecture.</a:t>
            </a:r>
          </a:p>
          <a:p>
            <a:pPr algn="l"/>
            <a:endParaRPr lang="en-GB" sz="1400" dirty="0">
              <a:solidFill>
                <a:srgbClr val="000000"/>
              </a:solidFill>
              <a:latin typeface="proxima_novaregular"/>
            </a:endParaRPr>
          </a:p>
        </p:txBody>
      </p:sp>
      <p:sp>
        <p:nvSpPr>
          <p:cNvPr id="11" name="TextBox 10">
            <a:extLst>
              <a:ext uri="{FF2B5EF4-FFF2-40B4-BE49-F238E27FC236}">
                <a16:creationId xmlns:a16="http://schemas.microsoft.com/office/drawing/2014/main" id="{4756D187-11CF-4DD4-8601-921EC1A98615}"/>
              </a:ext>
            </a:extLst>
          </p:cNvPr>
          <p:cNvSpPr txBox="1"/>
          <p:nvPr/>
        </p:nvSpPr>
        <p:spPr>
          <a:xfrm>
            <a:off x="4198069" y="3617803"/>
            <a:ext cx="3705262" cy="3539430"/>
          </a:xfrm>
          <a:prstGeom prst="rect">
            <a:avLst/>
          </a:prstGeom>
          <a:noFill/>
        </p:spPr>
        <p:txBody>
          <a:bodyPr wrap="square">
            <a:spAutoFit/>
          </a:bodyPr>
          <a:lstStyle>
            <a:defPPr>
              <a:defRPr lang="en-US"/>
            </a:defPPr>
            <a:lvl1pPr>
              <a:defRPr sz="2000" u="sng">
                <a:solidFill>
                  <a:srgbClr val="006860"/>
                </a:solidFill>
                <a:latin typeface="Calibri" panose="020F0502020204030204" pitchFamily="34" charset="0"/>
                <a:cs typeface="Calibri" panose="020F0502020204030204" pitchFamily="34" charset="0"/>
              </a:defRPr>
            </a:lvl1pPr>
          </a:lstStyle>
          <a:p>
            <a:pPr algn="ctr"/>
            <a:r>
              <a:rPr lang="en-GB" dirty="0"/>
              <a:t>Pooling layer</a:t>
            </a:r>
          </a:p>
          <a:p>
            <a:endParaRPr lang="en-GB" sz="1600" u="none" dirty="0">
              <a:solidFill>
                <a:srgbClr val="636363"/>
              </a:solidFill>
            </a:endParaRPr>
          </a:p>
          <a:p>
            <a:pPr algn="l"/>
            <a:r>
              <a:rPr lang="en-GB" sz="1400" u="none" dirty="0">
                <a:solidFill>
                  <a:srgbClr val="000000"/>
                </a:solidFill>
                <a:latin typeface="proxima_novaregular"/>
                <a:cs typeface="+mn-cs"/>
              </a:rPr>
              <a:t>Decrease the size of the convolved feature map to reduce the computational costs. This is performed by decreasing the connections between layers and independently operates on each feature map. </a:t>
            </a:r>
          </a:p>
          <a:p>
            <a:pPr algn="l"/>
            <a:endParaRPr lang="en-GB" sz="1400" u="none" dirty="0">
              <a:solidFill>
                <a:srgbClr val="000000"/>
              </a:solidFill>
              <a:latin typeface="proxima_novaregular"/>
              <a:cs typeface="+mn-cs"/>
            </a:endParaRPr>
          </a:p>
          <a:p>
            <a:pPr algn="l"/>
            <a:r>
              <a:rPr lang="en-GB" sz="1400" u="none" dirty="0">
                <a:solidFill>
                  <a:srgbClr val="000000"/>
                </a:solidFill>
                <a:latin typeface="proxima_novaregular"/>
                <a:cs typeface="+mn-cs"/>
              </a:rPr>
              <a:t>e.g.: Max Pooling, Average Pooling,  Sum Pooling. </a:t>
            </a:r>
          </a:p>
          <a:p>
            <a:pPr algn="l"/>
            <a:endParaRPr lang="en-GB" sz="1400" u="none" dirty="0">
              <a:solidFill>
                <a:srgbClr val="000000"/>
              </a:solidFill>
              <a:latin typeface="proxima_novaregular"/>
              <a:cs typeface="+mn-cs"/>
            </a:endParaRPr>
          </a:p>
          <a:p>
            <a:pPr algn="l"/>
            <a:r>
              <a:rPr lang="en-GB" sz="1400" u="none" dirty="0">
                <a:solidFill>
                  <a:srgbClr val="000000"/>
                </a:solidFill>
                <a:latin typeface="proxima_novaregular"/>
                <a:cs typeface="+mn-cs"/>
              </a:rPr>
              <a:t>The Pooling Layer usually serves as a bridge between the Convolutional Layer and the FC Layer</a:t>
            </a:r>
          </a:p>
          <a:p>
            <a:endParaRPr lang="en-GB" dirty="0"/>
          </a:p>
        </p:txBody>
      </p:sp>
      <p:sp>
        <p:nvSpPr>
          <p:cNvPr id="9" name="TextBox 8">
            <a:extLst>
              <a:ext uri="{FF2B5EF4-FFF2-40B4-BE49-F238E27FC236}">
                <a16:creationId xmlns:a16="http://schemas.microsoft.com/office/drawing/2014/main" id="{45539B92-D405-40AB-8930-F0A7FCBD6BC2}"/>
              </a:ext>
            </a:extLst>
          </p:cNvPr>
          <p:cNvSpPr txBox="1"/>
          <p:nvPr/>
        </p:nvSpPr>
        <p:spPr>
          <a:xfrm>
            <a:off x="422079" y="3617803"/>
            <a:ext cx="3540321" cy="3108543"/>
          </a:xfrm>
          <a:prstGeom prst="rect">
            <a:avLst/>
          </a:prstGeom>
          <a:noFill/>
        </p:spPr>
        <p:txBody>
          <a:bodyPr wrap="square">
            <a:spAutoFit/>
          </a:bodyPr>
          <a:lstStyle/>
          <a:p>
            <a:pPr algn="ctr"/>
            <a:r>
              <a:rPr lang="en-GB" sz="2000" b="0" i="0" u="sng" dirty="0">
                <a:solidFill>
                  <a:srgbClr val="006860"/>
                </a:solidFill>
                <a:effectLst/>
                <a:latin typeface="Calibri" panose="020F0502020204030204" pitchFamily="34" charset="0"/>
                <a:cs typeface="Calibri" panose="020F0502020204030204" pitchFamily="34" charset="0"/>
              </a:rPr>
              <a:t>C</a:t>
            </a:r>
            <a:r>
              <a:rPr lang="en-GB" sz="2000" u="sng" dirty="0">
                <a:solidFill>
                  <a:srgbClr val="006860"/>
                </a:solidFill>
                <a:latin typeface="Calibri" panose="020F0502020204030204" pitchFamily="34" charset="0"/>
                <a:cs typeface="Calibri" panose="020F0502020204030204" pitchFamily="34" charset="0"/>
              </a:rPr>
              <a:t>onvolutional layer</a:t>
            </a:r>
          </a:p>
          <a:p>
            <a:endParaRPr lang="en-GB" sz="2000" u="sng" dirty="0">
              <a:solidFill>
                <a:srgbClr val="006860"/>
              </a:solidFill>
              <a:latin typeface="Calibri" panose="020F0502020204030204" pitchFamily="34" charset="0"/>
              <a:cs typeface="Calibri" panose="020F0502020204030204" pitchFamily="34" charset="0"/>
            </a:endParaRPr>
          </a:p>
          <a:p>
            <a:pPr algn="l"/>
            <a:r>
              <a:rPr lang="en-GB" sz="1400" b="0" i="0" dirty="0">
                <a:solidFill>
                  <a:srgbClr val="000000"/>
                </a:solidFill>
                <a:effectLst/>
                <a:latin typeface="Calibri Light" panose="020F0302020204030204" pitchFamily="34" charset="0"/>
                <a:cs typeface="Calibri Light" panose="020F0302020204030204" pitchFamily="34" charset="0"/>
              </a:rPr>
              <a:t>1</a:t>
            </a:r>
            <a:r>
              <a:rPr lang="en-GB" sz="1400" b="0" i="0" baseline="30000" dirty="0">
                <a:solidFill>
                  <a:srgbClr val="000000"/>
                </a:solidFill>
                <a:effectLst/>
                <a:latin typeface="Calibri Light" panose="020F0302020204030204" pitchFamily="34" charset="0"/>
                <a:cs typeface="Calibri Light" panose="020F0302020204030204" pitchFamily="34" charset="0"/>
              </a:rPr>
              <a:t>st</a:t>
            </a:r>
            <a:r>
              <a:rPr lang="en-GB" sz="1400" b="0" i="0" dirty="0">
                <a:solidFill>
                  <a:srgbClr val="000000"/>
                </a:solidFill>
                <a:effectLst/>
                <a:latin typeface="Calibri Light" panose="020F0302020204030204" pitchFamily="34" charset="0"/>
                <a:cs typeface="Calibri Light" panose="020F0302020204030204" pitchFamily="34" charset="0"/>
              </a:rPr>
              <a:t> layer </a:t>
            </a:r>
            <a:r>
              <a:rPr lang="en-GB" sz="1400" dirty="0">
                <a:solidFill>
                  <a:srgbClr val="000000"/>
                </a:solidFill>
                <a:latin typeface="Calibri Light" panose="020F0302020204030204" pitchFamily="34" charset="0"/>
                <a:cs typeface="Calibri Light" panose="020F0302020204030204" pitchFamily="34" charset="0"/>
              </a:rPr>
              <a:t>- </a:t>
            </a:r>
            <a:r>
              <a:rPr lang="en-GB" sz="1400" b="0" i="0" dirty="0">
                <a:solidFill>
                  <a:srgbClr val="000000"/>
                </a:solidFill>
                <a:effectLst/>
                <a:latin typeface="Calibri Light" panose="020F0302020204030204" pitchFamily="34" charset="0"/>
                <a:cs typeface="Calibri Light" panose="020F0302020204030204" pitchFamily="34" charset="0"/>
              </a:rPr>
              <a:t>used to extract the various features from the input images</a:t>
            </a:r>
            <a:r>
              <a:rPr lang="en-GB" sz="1400" dirty="0">
                <a:solidFill>
                  <a:srgbClr val="000000"/>
                </a:solidFill>
                <a:latin typeface="Calibri Light" panose="020F0302020204030204" pitchFamily="34" charset="0"/>
                <a:cs typeface="Calibri Light" panose="020F0302020204030204" pitchFamily="34" charset="0"/>
              </a:rPr>
              <a:t>.</a:t>
            </a:r>
          </a:p>
          <a:p>
            <a:pPr algn="l"/>
            <a:endParaRPr lang="en-GB" sz="1400" b="0" i="0" dirty="0">
              <a:solidFill>
                <a:srgbClr val="000000"/>
              </a:solidFill>
              <a:effectLst/>
              <a:latin typeface="Calibri Light" panose="020F0302020204030204" pitchFamily="34" charset="0"/>
              <a:cs typeface="Calibri Light" panose="020F0302020204030204" pitchFamily="34" charset="0"/>
            </a:endParaRPr>
          </a:p>
          <a:p>
            <a:pPr algn="l"/>
            <a:r>
              <a:rPr lang="en-GB" sz="1400" b="0" i="0" dirty="0">
                <a:solidFill>
                  <a:srgbClr val="000000"/>
                </a:solidFill>
                <a:effectLst/>
                <a:latin typeface="Calibri Light" panose="020F0302020204030204" pitchFamily="34" charset="0"/>
                <a:cs typeface="Calibri Light" panose="020F0302020204030204" pitchFamily="34" charset="0"/>
              </a:rPr>
              <a:t>Mathematical operation (dot product) of convolution between the input image and a filter of a particular size </a:t>
            </a:r>
            <a:r>
              <a:rPr lang="en-GB" sz="1400" b="0" i="0" dirty="0" err="1">
                <a:solidFill>
                  <a:srgbClr val="000000"/>
                </a:solidFill>
                <a:effectLst/>
                <a:latin typeface="Calibri Light" panose="020F0302020204030204" pitchFamily="34" charset="0"/>
                <a:cs typeface="Calibri Light" panose="020F0302020204030204" pitchFamily="34" charset="0"/>
              </a:rPr>
              <a:t>MxM</a:t>
            </a:r>
            <a:r>
              <a:rPr lang="en-GB" sz="1400" b="0" i="0" dirty="0">
                <a:solidFill>
                  <a:srgbClr val="000000"/>
                </a:solidFill>
                <a:effectLst/>
                <a:latin typeface="Calibri Light" panose="020F0302020204030204" pitchFamily="34" charset="0"/>
                <a:cs typeface="Calibri Light" panose="020F0302020204030204" pitchFamily="34" charset="0"/>
              </a:rPr>
              <a:t>.  </a:t>
            </a:r>
          </a:p>
          <a:p>
            <a:pPr algn="l"/>
            <a:endParaRPr lang="en-GB" sz="1400" b="0" i="0" dirty="0">
              <a:solidFill>
                <a:srgbClr val="000000"/>
              </a:solidFill>
              <a:effectLst/>
              <a:latin typeface="Calibri Light" panose="020F0302020204030204" pitchFamily="34" charset="0"/>
              <a:cs typeface="Calibri Light" panose="020F0302020204030204" pitchFamily="34" charset="0"/>
            </a:endParaRPr>
          </a:p>
          <a:p>
            <a:pPr algn="l"/>
            <a:r>
              <a:rPr lang="en-GB" sz="1400" b="0" i="0" dirty="0">
                <a:solidFill>
                  <a:srgbClr val="000000"/>
                </a:solidFill>
                <a:effectLst/>
                <a:latin typeface="Calibri Light" panose="020F0302020204030204" pitchFamily="34" charset="0"/>
                <a:cs typeface="Calibri Light" panose="020F0302020204030204" pitchFamily="34" charset="0"/>
              </a:rPr>
              <a:t>Output -&gt; Feature map which gives us information about the image such as the corners and edges. </a:t>
            </a:r>
          </a:p>
          <a:p>
            <a:endParaRPr lang="en-GB" sz="1600" dirty="0">
              <a:solidFill>
                <a:srgbClr val="636363"/>
              </a:solidFill>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D6CF0BA6-10FE-4C95-B12E-4FDBA218CE3E}"/>
              </a:ext>
            </a:extLst>
          </p:cNvPr>
          <p:cNvSpPr txBox="1"/>
          <p:nvPr/>
        </p:nvSpPr>
        <p:spPr>
          <a:xfrm>
            <a:off x="422079" y="1696928"/>
            <a:ext cx="6096000" cy="369332"/>
          </a:xfrm>
          <a:prstGeom prst="rect">
            <a:avLst/>
          </a:prstGeom>
          <a:noFill/>
        </p:spPr>
        <p:txBody>
          <a:bodyPr wrap="square">
            <a:spAutoFit/>
          </a:bodyPr>
          <a:lstStyle/>
          <a:p>
            <a:r>
              <a:rPr lang="en-GB" b="0" i="0" dirty="0">
                <a:solidFill>
                  <a:srgbClr val="292929"/>
                </a:solidFill>
                <a:effectLst/>
                <a:latin typeface="charter"/>
              </a:rPr>
              <a:t>A CNN typically has three layers:</a:t>
            </a:r>
          </a:p>
        </p:txBody>
      </p:sp>
      <p:pic>
        <p:nvPicPr>
          <p:cNvPr id="2050" name="Picture 2" descr="4. Fully Connected Deep Networks - TensorFlow for Deep Learning [Book]">
            <a:extLst>
              <a:ext uri="{FF2B5EF4-FFF2-40B4-BE49-F238E27FC236}">
                <a16:creationId xmlns:a16="http://schemas.microsoft.com/office/drawing/2014/main" id="{78D3B32A-91BB-4ACC-9452-287E8AB927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0988" y="1818143"/>
            <a:ext cx="1620637" cy="17381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x-pooling / Pooling - Computer Science Wiki">
            <a:extLst>
              <a:ext uri="{FF2B5EF4-FFF2-40B4-BE49-F238E27FC236}">
                <a16:creationId xmlns:a16="http://schemas.microsoft.com/office/drawing/2014/main" id="{3375A8BF-420D-470A-833F-DC49076C2B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2738" y="2132544"/>
            <a:ext cx="3106524" cy="12964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Outline of the convolutional layer. | Download Scientific Diagram">
            <a:extLst>
              <a:ext uri="{FF2B5EF4-FFF2-40B4-BE49-F238E27FC236}">
                <a16:creationId xmlns:a16="http://schemas.microsoft.com/office/drawing/2014/main" id="{C385A400-47AE-44DB-8F11-F8F4CFC557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569" y="2101993"/>
            <a:ext cx="1797318" cy="1515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790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ny question marks on black background">
            <a:extLst>
              <a:ext uri="{FF2B5EF4-FFF2-40B4-BE49-F238E27FC236}">
                <a16:creationId xmlns:a16="http://schemas.microsoft.com/office/drawing/2014/main" id="{59496745-BD9A-4461-AD0E-A618CF00FCA6}"/>
              </a:ext>
            </a:extLst>
          </p:cNvPr>
          <p:cNvPicPr>
            <a:picLocks noChangeAspect="1"/>
          </p:cNvPicPr>
          <p:nvPr/>
        </p:nvPicPr>
        <p:blipFill rotWithShape="1">
          <a:blip r:embed="rId2">
            <a:duotone>
              <a:prstClr val="black"/>
              <a:schemeClr val="accent2">
                <a:tint val="45000"/>
                <a:satMod val="400000"/>
              </a:schemeClr>
            </a:duotone>
          </a:blip>
          <a:srcRect t="7787"/>
          <a:stretch/>
        </p:blipFill>
        <p:spPr>
          <a:xfrm>
            <a:off x="20" y="1"/>
            <a:ext cx="12191980" cy="6857999"/>
          </a:xfrm>
          <a:prstGeom prst="rect">
            <a:avLst/>
          </a:prstGeom>
        </p:spPr>
      </p:pic>
      <p:sp>
        <p:nvSpPr>
          <p:cNvPr id="14" name="Freeform: Shape 13">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A5EC4B-A44B-4BD4-87B6-C0485826A53E}"/>
              </a:ext>
            </a:extLst>
          </p:cNvPr>
          <p:cNvSpPr>
            <a:spLocks noGrp="1"/>
          </p:cNvSpPr>
          <p:nvPr>
            <p:ph type="title"/>
          </p:nvPr>
        </p:nvSpPr>
        <p:spPr>
          <a:xfrm>
            <a:off x="841248" y="4199861"/>
            <a:ext cx="8856059" cy="1336826"/>
          </a:xfrm>
        </p:spPr>
        <p:txBody>
          <a:bodyPr vert="horz" lIns="91440" tIns="45720" rIns="91440" bIns="45720" rtlCol="0" anchor="b">
            <a:normAutofit/>
          </a:bodyPr>
          <a:lstStyle/>
          <a:p>
            <a:r>
              <a:rPr lang="en-US" sz="5400">
                <a:solidFill>
                  <a:srgbClr val="FFFFFF"/>
                </a:solidFill>
              </a:rPr>
              <a:t>The solution</a:t>
            </a:r>
          </a:p>
        </p:txBody>
      </p:sp>
    </p:spTree>
    <p:extLst>
      <p:ext uri="{BB962C8B-B14F-4D97-AF65-F5344CB8AC3E}">
        <p14:creationId xmlns:p14="http://schemas.microsoft.com/office/powerpoint/2010/main" val="61678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 name="Rectangle 105">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in a car&#10;&#10;Description automatically generated with low confidence">
            <a:extLst>
              <a:ext uri="{FF2B5EF4-FFF2-40B4-BE49-F238E27FC236}">
                <a16:creationId xmlns:a16="http://schemas.microsoft.com/office/drawing/2014/main" id="{D2E86C49-42C0-47E3-8D14-F1032045E3A1}"/>
              </a:ext>
            </a:extLst>
          </p:cNvPr>
          <p:cNvPicPr>
            <a:picLocks noChangeAspect="1"/>
          </p:cNvPicPr>
          <p:nvPr/>
        </p:nvPicPr>
        <p:blipFill rotWithShape="1">
          <a:blip r:embed="rId2">
            <a:extLst>
              <a:ext uri="{28A0092B-C50C-407E-A947-70E740481C1C}">
                <a14:useLocalDpi xmlns:a14="http://schemas.microsoft.com/office/drawing/2010/main" val="0"/>
              </a:ext>
            </a:extLst>
          </a:blip>
          <a:srcRect t="19306" r="-2" b="19307"/>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47" name="Picture 46" descr="A person sitting in a car&#10;&#10;Description automatically generated with medium confidence">
            <a:extLst>
              <a:ext uri="{FF2B5EF4-FFF2-40B4-BE49-F238E27FC236}">
                <a16:creationId xmlns:a16="http://schemas.microsoft.com/office/drawing/2014/main" id="{72F7B942-FC04-4831-AFCF-32C42F8B4E4A}"/>
              </a:ext>
            </a:extLst>
          </p:cNvPr>
          <p:cNvPicPr>
            <a:picLocks noChangeAspect="1"/>
          </p:cNvPicPr>
          <p:nvPr/>
        </p:nvPicPr>
        <p:blipFill rotWithShape="1">
          <a:blip r:embed="rId3">
            <a:extLst>
              <a:ext uri="{28A0092B-C50C-407E-A947-70E740481C1C}">
                <a14:useLocalDpi xmlns:a14="http://schemas.microsoft.com/office/drawing/2010/main" val="0"/>
              </a:ext>
            </a:extLst>
          </a:blip>
          <a:srcRect t="12474" r="-2" b="26139"/>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08" name="Freeform: Shape 107">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0" name="Freeform: Shape 109">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2" name="Rectangle 11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14" name="Rectangle 11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115">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2" name="TextBox 91">
            <a:extLst>
              <a:ext uri="{FF2B5EF4-FFF2-40B4-BE49-F238E27FC236}">
                <a16:creationId xmlns:a16="http://schemas.microsoft.com/office/drawing/2014/main" id="{9622E3CC-F3BB-422B-A8A9-139827DAC1A9}"/>
              </a:ext>
            </a:extLst>
          </p:cNvPr>
          <p:cNvSpPr txBox="1"/>
          <p:nvPr/>
        </p:nvSpPr>
        <p:spPr>
          <a:xfrm>
            <a:off x="449544" y="2340864"/>
            <a:ext cx="4832803" cy="366435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3200" dirty="0"/>
              <a:t>Build a system that can detect drowsiness condition.</a:t>
            </a:r>
          </a:p>
        </p:txBody>
      </p:sp>
    </p:spTree>
    <p:extLst>
      <p:ext uri="{BB962C8B-B14F-4D97-AF65-F5344CB8AC3E}">
        <p14:creationId xmlns:p14="http://schemas.microsoft.com/office/powerpoint/2010/main" val="3501918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ze">
            <a:extLst>
              <a:ext uri="{FF2B5EF4-FFF2-40B4-BE49-F238E27FC236}">
                <a16:creationId xmlns:a16="http://schemas.microsoft.com/office/drawing/2014/main" id="{6CECE4B1-E85B-4812-A8A9-33E241853959}"/>
              </a:ext>
            </a:extLst>
          </p:cNvPr>
          <p:cNvPicPr>
            <a:picLocks noChangeAspect="1"/>
          </p:cNvPicPr>
          <p:nvPr/>
        </p:nvPicPr>
        <p:blipFill rotWithShape="1">
          <a:blip r:embed="rId2"/>
          <a:srcRect l="17970" r="2399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1026" name="Picture 2" descr="O bocejo significa que você está com sono, mas qual a função para o corpo?  - 28/02/2019 - UOL VivaBem">
            <a:extLst>
              <a:ext uri="{FF2B5EF4-FFF2-40B4-BE49-F238E27FC236}">
                <a16:creationId xmlns:a16="http://schemas.microsoft.com/office/drawing/2014/main" id="{7B1C73D1-961B-4BA1-9BEF-110304278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0" y="0"/>
            <a:ext cx="2597718" cy="17304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 camera system could help keep drivers awake at the wheel | CNN Business">
            <a:extLst>
              <a:ext uri="{FF2B5EF4-FFF2-40B4-BE49-F238E27FC236}">
                <a16:creationId xmlns:a16="http://schemas.microsoft.com/office/drawing/2014/main" id="{47F8E5DF-DCEF-433A-9C1C-4B01CE9D7D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5184" y="4679790"/>
            <a:ext cx="2929466" cy="1647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A9EE463-8775-4AFD-9EA3-14E52FC3F8D0}"/>
              </a:ext>
            </a:extLst>
          </p:cNvPr>
          <p:cNvSpPr txBox="1"/>
          <p:nvPr/>
        </p:nvSpPr>
        <p:spPr>
          <a:xfrm>
            <a:off x="-3048" y="1857445"/>
            <a:ext cx="1927122" cy="369332"/>
          </a:xfrm>
          <a:prstGeom prst="rect">
            <a:avLst/>
          </a:prstGeom>
          <a:noFill/>
        </p:spPr>
        <p:txBody>
          <a:bodyPr wrap="square" rtlCol="0">
            <a:spAutoFit/>
          </a:bodyPr>
          <a:lstStyle/>
          <a:p>
            <a:r>
              <a:rPr lang="en-GB" dirty="0"/>
              <a:t>1. Yawning</a:t>
            </a:r>
          </a:p>
        </p:txBody>
      </p:sp>
      <p:sp>
        <p:nvSpPr>
          <p:cNvPr id="14" name="TextBox 13">
            <a:extLst>
              <a:ext uri="{FF2B5EF4-FFF2-40B4-BE49-F238E27FC236}">
                <a16:creationId xmlns:a16="http://schemas.microsoft.com/office/drawing/2014/main" id="{09FC7BE5-762D-48A7-8585-6B23B30ABC29}"/>
              </a:ext>
            </a:extLst>
          </p:cNvPr>
          <p:cNvSpPr txBox="1"/>
          <p:nvPr/>
        </p:nvSpPr>
        <p:spPr>
          <a:xfrm>
            <a:off x="2771023" y="1821987"/>
            <a:ext cx="1927122" cy="369332"/>
          </a:xfrm>
          <a:prstGeom prst="rect">
            <a:avLst/>
          </a:prstGeom>
          <a:noFill/>
        </p:spPr>
        <p:txBody>
          <a:bodyPr wrap="square" rtlCol="0">
            <a:spAutoFit/>
          </a:bodyPr>
          <a:lstStyle/>
          <a:p>
            <a:r>
              <a:rPr lang="en-GB" dirty="0"/>
              <a:t>2. Nodding</a:t>
            </a:r>
          </a:p>
        </p:txBody>
      </p:sp>
      <p:pic>
        <p:nvPicPr>
          <p:cNvPr id="1036" name="Picture 12" descr="A Light on Physiological Sensors for Efficient Driver Drowsiness Detection  System">
            <a:extLst>
              <a:ext uri="{FF2B5EF4-FFF2-40B4-BE49-F238E27FC236}">
                <a16:creationId xmlns:a16="http://schemas.microsoft.com/office/drawing/2014/main" id="{2C7947CC-4544-4627-815A-0B457913BA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476" y="2479018"/>
            <a:ext cx="2781300" cy="164782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E5DDAA6-CA84-4D68-8C30-480FEB99436F}"/>
              </a:ext>
            </a:extLst>
          </p:cNvPr>
          <p:cNvSpPr txBox="1"/>
          <p:nvPr/>
        </p:nvSpPr>
        <p:spPr>
          <a:xfrm>
            <a:off x="75516" y="4152626"/>
            <a:ext cx="1927122" cy="369332"/>
          </a:xfrm>
          <a:prstGeom prst="rect">
            <a:avLst/>
          </a:prstGeom>
          <a:noFill/>
        </p:spPr>
        <p:txBody>
          <a:bodyPr wrap="square" rtlCol="0">
            <a:spAutoFit/>
          </a:bodyPr>
          <a:lstStyle/>
          <a:p>
            <a:r>
              <a:rPr lang="en-GB" dirty="0"/>
              <a:t>3. Physical sensors</a:t>
            </a:r>
          </a:p>
        </p:txBody>
      </p:sp>
      <p:sp>
        <p:nvSpPr>
          <p:cNvPr id="19" name="TextBox 18">
            <a:extLst>
              <a:ext uri="{FF2B5EF4-FFF2-40B4-BE49-F238E27FC236}">
                <a16:creationId xmlns:a16="http://schemas.microsoft.com/office/drawing/2014/main" id="{402A990F-720E-43B8-BEB2-842D2DFC6E3A}"/>
              </a:ext>
            </a:extLst>
          </p:cNvPr>
          <p:cNvSpPr txBox="1"/>
          <p:nvPr/>
        </p:nvSpPr>
        <p:spPr>
          <a:xfrm>
            <a:off x="136476" y="6296345"/>
            <a:ext cx="1927122" cy="369332"/>
          </a:xfrm>
          <a:prstGeom prst="rect">
            <a:avLst/>
          </a:prstGeom>
          <a:noFill/>
        </p:spPr>
        <p:txBody>
          <a:bodyPr wrap="square" rtlCol="0">
            <a:spAutoFit/>
          </a:bodyPr>
          <a:lstStyle/>
          <a:p>
            <a:r>
              <a:rPr lang="en-GB" dirty="0"/>
              <a:t>4. Closed eyes</a:t>
            </a:r>
          </a:p>
        </p:txBody>
      </p:sp>
      <p:pic>
        <p:nvPicPr>
          <p:cNvPr id="1038" name="Picture 14" descr="Can eyes-closed putting work for an average golfer? We put it to the test">
            <a:extLst>
              <a:ext uri="{FF2B5EF4-FFF2-40B4-BE49-F238E27FC236}">
                <a16:creationId xmlns:a16="http://schemas.microsoft.com/office/drawing/2014/main" id="{AD94F2EE-DFA0-437E-924D-8DE0DC020B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408" y="4651846"/>
            <a:ext cx="2760368" cy="170371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F6A8CC06-6F7E-45C6-98F3-5A16E7437476}"/>
              </a:ext>
            </a:extLst>
          </p:cNvPr>
          <p:cNvSpPr txBox="1"/>
          <p:nvPr/>
        </p:nvSpPr>
        <p:spPr>
          <a:xfrm>
            <a:off x="3075184" y="6388190"/>
            <a:ext cx="1927122" cy="369332"/>
          </a:xfrm>
          <a:prstGeom prst="rect">
            <a:avLst/>
          </a:prstGeom>
          <a:noFill/>
        </p:spPr>
        <p:txBody>
          <a:bodyPr wrap="square" rtlCol="0">
            <a:spAutoFit/>
          </a:bodyPr>
          <a:lstStyle/>
          <a:p>
            <a:r>
              <a:rPr lang="en-GB" dirty="0"/>
              <a:t>5. Distraction</a:t>
            </a:r>
          </a:p>
        </p:txBody>
      </p:sp>
      <p:sp>
        <p:nvSpPr>
          <p:cNvPr id="10" name="TextBox 9">
            <a:extLst>
              <a:ext uri="{FF2B5EF4-FFF2-40B4-BE49-F238E27FC236}">
                <a16:creationId xmlns:a16="http://schemas.microsoft.com/office/drawing/2014/main" id="{FD3DFFF1-0E23-4C94-BCD2-2103D78B1DBE}"/>
              </a:ext>
            </a:extLst>
          </p:cNvPr>
          <p:cNvSpPr txBox="1"/>
          <p:nvPr/>
        </p:nvSpPr>
        <p:spPr>
          <a:xfrm>
            <a:off x="-3048" y="4552438"/>
            <a:ext cx="6108078" cy="2205084"/>
          </a:xfrm>
          <a:prstGeom prst="rect">
            <a:avLst/>
          </a:prstGeom>
          <a:noFill/>
          <a:ln w="57150">
            <a:solidFill>
              <a:srgbClr val="FFC000"/>
            </a:solidFill>
          </a:ln>
        </p:spPr>
        <p:txBody>
          <a:bodyPr wrap="square" rtlCol="0">
            <a:spAutoFit/>
          </a:bodyPr>
          <a:lstStyle/>
          <a:p>
            <a:endParaRPr lang="en-GB" dirty="0"/>
          </a:p>
        </p:txBody>
      </p:sp>
      <p:pic>
        <p:nvPicPr>
          <p:cNvPr id="1040" name="Picture 16" descr="Smartglasses - Wikipedia">
            <a:extLst>
              <a:ext uri="{FF2B5EF4-FFF2-40B4-BE49-F238E27FC236}">
                <a16:creationId xmlns:a16="http://schemas.microsoft.com/office/drawing/2014/main" id="{9B6DC001-D52F-4091-9980-BC8538B5A2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1631" y="2438450"/>
            <a:ext cx="2670416" cy="1780277"/>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D5C4C9A0-D24E-428F-A4DC-CCE615EDA88B}"/>
              </a:ext>
            </a:extLst>
          </p:cNvPr>
          <p:cNvGrpSpPr/>
          <p:nvPr/>
        </p:nvGrpSpPr>
        <p:grpSpPr>
          <a:xfrm>
            <a:off x="6481839" y="2176078"/>
            <a:ext cx="796518" cy="763589"/>
            <a:chOff x="6481839" y="2176078"/>
            <a:chExt cx="796518" cy="763589"/>
          </a:xfrm>
        </p:grpSpPr>
        <p:sp>
          <p:nvSpPr>
            <p:cNvPr id="52" name="Oval 51">
              <a:extLst>
                <a:ext uri="{FF2B5EF4-FFF2-40B4-BE49-F238E27FC236}">
                  <a16:creationId xmlns:a16="http://schemas.microsoft.com/office/drawing/2014/main" id="{6A39BAD2-265F-4FF9-AF6E-A89645C5A328}"/>
                </a:ext>
              </a:extLst>
            </p:cNvPr>
            <p:cNvSpPr/>
            <p:nvPr/>
          </p:nvSpPr>
          <p:spPr>
            <a:xfrm>
              <a:off x="6481839" y="2176078"/>
              <a:ext cx="796518" cy="76358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8026E3BF-234D-4C0F-B879-327D0ACF4EA2}"/>
                </a:ext>
              </a:extLst>
            </p:cNvPr>
            <p:cNvSpPr/>
            <p:nvPr/>
          </p:nvSpPr>
          <p:spPr>
            <a:xfrm flipH="1">
              <a:off x="6509272" y="2797835"/>
              <a:ext cx="312248" cy="1418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pic>
        <p:nvPicPr>
          <p:cNvPr id="1042" name="Picture 18" descr="Sleepy Tired GIF - Sleepy Tired Exhausted GIFs">
            <a:extLst>
              <a:ext uri="{FF2B5EF4-FFF2-40B4-BE49-F238E27FC236}">
                <a16:creationId xmlns:a16="http://schemas.microsoft.com/office/drawing/2014/main" id="{F79C4AA2-9331-44DC-80C7-C49D35F3DF19}"/>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686834" y="63685"/>
            <a:ext cx="1679338" cy="1679338"/>
          </a:xfrm>
          <a:prstGeom prst="rect">
            <a:avLst/>
          </a:prstGeom>
          <a:noFill/>
          <a:extLst>
            <a:ext uri="{909E8E84-426E-40DD-AFC4-6F175D3DCCD1}">
              <a14:hiddenFill xmlns:a14="http://schemas.microsoft.com/office/drawing/2010/main">
                <a:solidFill>
                  <a:srgbClr val="FFFFFF"/>
                </a:solidFill>
              </a14:hiddenFill>
            </a:ext>
          </a:extLst>
        </p:spPr>
      </p:pic>
      <p:sp>
        <p:nvSpPr>
          <p:cNvPr id="26" name="Freeform: Shape 25">
            <a:extLst>
              <a:ext uri="{FF2B5EF4-FFF2-40B4-BE49-F238E27FC236}">
                <a16:creationId xmlns:a16="http://schemas.microsoft.com/office/drawing/2014/main" id="{8A2780C6-057E-4EFD-B6D4-9E382FC7B9D4}"/>
              </a:ext>
            </a:extLst>
          </p:cNvPr>
          <p:cNvSpPr/>
          <p:nvPr/>
        </p:nvSpPr>
        <p:spPr>
          <a:xfrm>
            <a:off x="4473096" y="33067"/>
            <a:ext cx="2568084" cy="1296000"/>
          </a:xfrm>
          <a:custGeom>
            <a:avLst/>
            <a:gdLst>
              <a:gd name="connsiteX0" fmla="*/ 0 w 3241229"/>
              <a:gd name="connsiteY0" fmla="*/ 302901 h 1817370"/>
              <a:gd name="connsiteX1" fmla="*/ 302901 w 3241229"/>
              <a:gd name="connsiteY1" fmla="*/ 0 h 1817370"/>
              <a:gd name="connsiteX2" fmla="*/ 2938328 w 3241229"/>
              <a:gd name="connsiteY2" fmla="*/ 0 h 1817370"/>
              <a:gd name="connsiteX3" fmla="*/ 3241229 w 3241229"/>
              <a:gd name="connsiteY3" fmla="*/ 302901 h 1817370"/>
              <a:gd name="connsiteX4" fmla="*/ 3241229 w 3241229"/>
              <a:gd name="connsiteY4" fmla="*/ 1514469 h 1817370"/>
              <a:gd name="connsiteX5" fmla="*/ 2938328 w 3241229"/>
              <a:gd name="connsiteY5" fmla="*/ 1817370 h 1817370"/>
              <a:gd name="connsiteX6" fmla="*/ 302901 w 3241229"/>
              <a:gd name="connsiteY6" fmla="*/ 1817370 h 1817370"/>
              <a:gd name="connsiteX7" fmla="*/ 0 w 3241229"/>
              <a:gd name="connsiteY7" fmla="*/ 1514469 h 1817370"/>
              <a:gd name="connsiteX8" fmla="*/ 0 w 3241229"/>
              <a:gd name="connsiteY8" fmla="*/ 302901 h 1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1229" h="1817370">
                <a:moveTo>
                  <a:pt x="0" y="302901"/>
                </a:moveTo>
                <a:cubicBezTo>
                  <a:pt x="0" y="135613"/>
                  <a:pt x="135613" y="0"/>
                  <a:pt x="302901" y="0"/>
                </a:cubicBezTo>
                <a:lnTo>
                  <a:pt x="2938328" y="0"/>
                </a:lnTo>
                <a:cubicBezTo>
                  <a:pt x="3105616" y="0"/>
                  <a:pt x="3241229" y="135613"/>
                  <a:pt x="3241229" y="302901"/>
                </a:cubicBezTo>
                <a:lnTo>
                  <a:pt x="3241229" y="1514469"/>
                </a:lnTo>
                <a:cubicBezTo>
                  <a:pt x="3241229" y="1681757"/>
                  <a:pt x="3105616" y="1817370"/>
                  <a:pt x="2938328" y="1817370"/>
                </a:cubicBezTo>
                <a:lnTo>
                  <a:pt x="302901" y="1817370"/>
                </a:lnTo>
                <a:cubicBezTo>
                  <a:pt x="135613" y="1817370"/>
                  <a:pt x="0" y="1681757"/>
                  <a:pt x="0" y="1514469"/>
                </a:cubicBezTo>
                <a:lnTo>
                  <a:pt x="0" y="302901"/>
                </a:lnTo>
                <a:close/>
              </a:path>
            </a:pathLst>
          </a:custGeom>
          <a:solidFill>
            <a:schemeClr val="accent4"/>
          </a:solidFill>
          <a:ln>
            <a:solidFill>
              <a:srgbClr val="FFC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5877" tIns="225877" rIns="225877" bIns="225877" numCol="1" spcCol="1270" anchor="ctr" anchorCtr="0">
            <a:noAutofit/>
          </a:bodyPr>
          <a:lstStyle/>
          <a:p>
            <a:r>
              <a:rPr lang="en-GB" sz="2400" b="1" dirty="0">
                <a:solidFill>
                  <a:srgbClr val="FF0000"/>
                </a:solidFill>
              </a:rPr>
              <a:t>X</a:t>
            </a:r>
            <a:r>
              <a:rPr lang="en-GB" sz="1600" b="1" dirty="0">
                <a:solidFill>
                  <a:schemeClr val="tx1"/>
                </a:solidFill>
              </a:rPr>
              <a:t>  </a:t>
            </a:r>
            <a:r>
              <a:rPr lang="en-GB" sz="1600" dirty="0">
                <a:solidFill>
                  <a:schemeClr val="tx1"/>
                </a:solidFill>
              </a:rPr>
              <a:t>Varies person to person</a:t>
            </a:r>
          </a:p>
          <a:p>
            <a:r>
              <a:rPr lang="en-GB" sz="2400" b="1" dirty="0">
                <a:solidFill>
                  <a:srgbClr val="FF0000"/>
                </a:solidFill>
              </a:rPr>
              <a:t>X</a:t>
            </a:r>
            <a:r>
              <a:rPr lang="en-GB" sz="2800" b="1" dirty="0">
                <a:solidFill>
                  <a:schemeClr val="tx1"/>
                </a:solidFill>
              </a:rPr>
              <a:t> </a:t>
            </a:r>
            <a:r>
              <a:rPr lang="en-GB" sz="1600" b="1" dirty="0">
                <a:solidFill>
                  <a:schemeClr val="tx1"/>
                </a:solidFill>
              </a:rPr>
              <a:t> </a:t>
            </a:r>
            <a:r>
              <a:rPr lang="en-GB" sz="1600" dirty="0">
                <a:solidFill>
                  <a:schemeClr val="tx1"/>
                </a:solidFill>
              </a:rPr>
              <a:t>yawn or movements are not necessarily bad</a:t>
            </a:r>
          </a:p>
        </p:txBody>
      </p:sp>
      <p:sp>
        <p:nvSpPr>
          <p:cNvPr id="27" name="Freeform: Shape 26">
            <a:extLst>
              <a:ext uri="{FF2B5EF4-FFF2-40B4-BE49-F238E27FC236}">
                <a16:creationId xmlns:a16="http://schemas.microsoft.com/office/drawing/2014/main" id="{C81F8AA2-44A3-415E-8FEC-D5D514069E7B}"/>
              </a:ext>
            </a:extLst>
          </p:cNvPr>
          <p:cNvSpPr/>
          <p:nvPr/>
        </p:nvSpPr>
        <p:spPr>
          <a:xfrm>
            <a:off x="4432262" y="1910169"/>
            <a:ext cx="2568084" cy="774070"/>
          </a:xfrm>
          <a:custGeom>
            <a:avLst/>
            <a:gdLst>
              <a:gd name="connsiteX0" fmla="*/ 0 w 3241229"/>
              <a:gd name="connsiteY0" fmla="*/ 302901 h 1817370"/>
              <a:gd name="connsiteX1" fmla="*/ 302901 w 3241229"/>
              <a:gd name="connsiteY1" fmla="*/ 0 h 1817370"/>
              <a:gd name="connsiteX2" fmla="*/ 2938328 w 3241229"/>
              <a:gd name="connsiteY2" fmla="*/ 0 h 1817370"/>
              <a:gd name="connsiteX3" fmla="*/ 3241229 w 3241229"/>
              <a:gd name="connsiteY3" fmla="*/ 302901 h 1817370"/>
              <a:gd name="connsiteX4" fmla="*/ 3241229 w 3241229"/>
              <a:gd name="connsiteY4" fmla="*/ 1514469 h 1817370"/>
              <a:gd name="connsiteX5" fmla="*/ 2938328 w 3241229"/>
              <a:gd name="connsiteY5" fmla="*/ 1817370 h 1817370"/>
              <a:gd name="connsiteX6" fmla="*/ 302901 w 3241229"/>
              <a:gd name="connsiteY6" fmla="*/ 1817370 h 1817370"/>
              <a:gd name="connsiteX7" fmla="*/ 0 w 3241229"/>
              <a:gd name="connsiteY7" fmla="*/ 1514469 h 1817370"/>
              <a:gd name="connsiteX8" fmla="*/ 0 w 3241229"/>
              <a:gd name="connsiteY8" fmla="*/ 302901 h 1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1229" h="1817370">
                <a:moveTo>
                  <a:pt x="0" y="302901"/>
                </a:moveTo>
                <a:cubicBezTo>
                  <a:pt x="0" y="135613"/>
                  <a:pt x="135613" y="0"/>
                  <a:pt x="302901" y="0"/>
                </a:cubicBezTo>
                <a:lnTo>
                  <a:pt x="2938328" y="0"/>
                </a:lnTo>
                <a:cubicBezTo>
                  <a:pt x="3105616" y="0"/>
                  <a:pt x="3241229" y="135613"/>
                  <a:pt x="3241229" y="302901"/>
                </a:cubicBezTo>
                <a:lnTo>
                  <a:pt x="3241229" y="1514469"/>
                </a:lnTo>
                <a:cubicBezTo>
                  <a:pt x="3241229" y="1681757"/>
                  <a:pt x="3105616" y="1817370"/>
                  <a:pt x="2938328" y="1817370"/>
                </a:cubicBezTo>
                <a:lnTo>
                  <a:pt x="302901" y="1817370"/>
                </a:lnTo>
                <a:cubicBezTo>
                  <a:pt x="135613" y="1817370"/>
                  <a:pt x="0" y="1681757"/>
                  <a:pt x="0" y="1514469"/>
                </a:cubicBezTo>
                <a:lnTo>
                  <a:pt x="0" y="302901"/>
                </a:lnTo>
                <a:close/>
              </a:path>
            </a:pathLst>
          </a:custGeom>
          <a:solidFill>
            <a:schemeClr val="accent4"/>
          </a:solidFill>
          <a:ln>
            <a:solidFill>
              <a:srgbClr val="FFC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5877" tIns="225877" rIns="225877" bIns="225877" numCol="1" spcCol="1270" anchor="ctr" anchorCtr="0">
            <a:noAutofit/>
          </a:bodyPr>
          <a:lstStyle/>
          <a:p>
            <a:r>
              <a:rPr lang="en-GB" sz="2400" b="1" dirty="0">
                <a:solidFill>
                  <a:srgbClr val="FF0000"/>
                </a:solidFill>
              </a:rPr>
              <a:t>X</a:t>
            </a:r>
            <a:r>
              <a:rPr lang="en-GB" sz="1600" b="1" dirty="0">
                <a:solidFill>
                  <a:schemeClr val="tx1"/>
                </a:solidFill>
              </a:rPr>
              <a:t> </a:t>
            </a:r>
            <a:r>
              <a:rPr lang="en-GB" sz="1600" dirty="0">
                <a:solidFill>
                  <a:schemeClr val="tx1"/>
                </a:solidFill>
              </a:rPr>
              <a:t>Drivers need to wear or attach to the body </a:t>
            </a:r>
          </a:p>
        </p:txBody>
      </p:sp>
      <p:sp>
        <p:nvSpPr>
          <p:cNvPr id="28" name="Freeform: Shape 27">
            <a:extLst>
              <a:ext uri="{FF2B5EF4-FFF2-40B4-BE49-F238E27FC236}">
                <a16:creationId xmlns:a16="http://schemas.microsoft.com/office/drawing/2014/main" id="{7058CFF0-8943-41F5-8476-F53862FD919A}"/>
              </a:ext>
            </a:extLst>
          </p:cNvPr>
          <p:cNvSpPr/>
          <p:nvPr/>
        </p:nvSpPr>
        <p:spPr>
          <a:xfrm>
            <a:off x="4396839" y="4179583"/>
            <a:ext cx="2568084" cy="774070"/>
          </a:xfrm>
          <a:custGeom>
            <a:avLst/>
            <a:gdLst>
              <a:gd name="connsiteX0" fmla="*/ 0 w 3241229"/>
              <a:gd name="connsiteY0" fmla="*/ 302901 h 1817370"/>
              <a:gd name="connsiteX1" fmla="*/ 302901 w 3241229"/>
              <a:gd name="connsiteY1" fmla="*/ 0 h 1817370"/>
              <a:gd name="connsiteX2" fmla="*/ 2938328 w 3241229"/>
              <a:gd name="connsiteY2" fmla="*/ 0 h 1817370"/>
              <a:gd name="connsiteX3" fmla="*/ 3241229 w 3241229"/>
              <a:gd name="connsiteY3" fmla="*/ 302901 h 1817370"/>
              <a:gd name="connsiteX4" fmla="*/ 3241229 w 3241229"/>
              <a:gd name="connsiteY4" fmla="*/ 1514469 h 1817370"/>
              <a:gd name="connsiteX5" fmla="*/ 2938328 w 3241229"/>
              <a:gd name="connsiteY5" fmla="*/ 1817370 h 1817370"/>
              <a:gd name="connsiteX6" fmla="*/ 302901 w 3241229"/>
              <a:gd name="connsiteY6" fmla="*/ 1817370 h 1817370"/>
              <a:gd name="connsiteX7" fmla="*/ 0 w 3241229"/>
              <a:gd name="connsiteY7" fmla="*/ 1514469 h 1817370"/>
              <a:gd name="connsiteX8" fmla="*/ 0 w 3241229"/>
              <a:gd name="connsiteY8" fmla="*/ 302901 h 181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1229" h="1817370">
                <a:moveTo>
                  <a:pt x="0" y="302901"/>
                </a:moveTo>
                <a:cubicBezTo>
                  <a:pt x="0" y="135613"/>
                  <a:pt x="135613" y="0"/>
                  <a:pt x="302901" y="0"/>
                </a:cubicBezTo>
                <a:lnTo>
                  <a:pt x="2938328" y="0"/>
                </a:lnTo>
                <a:cubicBezTo>
                  <a:pt x="3105616" y="0"/>
                  <a:pt x="3241229" y="135613"/>
                  <a:pt x="3241229" y="302901"/>
                </a:cubicBezTo>
                <a:lnTo>
                  <a:pt x="3241229" y="1514469"/>
                </a:lnTo>
                <a:cubicBezTo>
                  <a:pt x="3241229" y="1681757"/>
                  <a:pt x="3105616" y="1817370"/>
                  <a:pt x="2938328" y="1817370"/>
                </a:cubicBezTo>
                <a:lnTo>
                  <a:pt x="302901" y="1817370"/>
                </a:lnTo>
                <a:cubicBezTo>
                  <a:pt x="135613" y="1817370"/>
                  <a:pt x="0" y="1681757"/>
                  <a:pt x="0" y="1514469"/>
                </a:cubicBezTo>
                <a:lnTo>
                  <a:pt x="0" y="302901"/>
                </a:lnTo>
                <a:close/>
              </a:path>
            </a:pathLst>
          </a:custGeom>
          <a:solidFill>
            <a:schemeClr val="accent2"/>
          </a:solidFill>
          <a:ln>
            <a:solidFill>
              <a:srgbClr val="FFC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5877" tIns="225877" rIns="225877" bIns="225877" numCol="1" spcCol="1270" anchor="ctr" anchorCtr="0">
            <a:noAutofit/>
          </a:bodyPr>
          <a:lstStyle/>
          <a:p>
            <a:r>
              <a:rPr lang="en-GB" sz="1600" b="1" dirty="0">
                <a:solidFill>
                  <a:schemeClr val="tx1"/>
                </a:solidFill>
              </a:rPr>
              <a:t>√  </a:t>
            </a:r>
            <a:r>
              <a:rPr lang="en-GB" sz="1600" dirty="0">
                <a:solidFill>
                  <a:schemeClr val="tx1"/>
                </a:solidFill>
              </a:rPr>
              <a:t>Alerts for closed eyes / no detection of eyes</a:t>
            </a:r>
          </a:p>
        </p:txBody>
      </p:sp>
    </p:spTree>
    <p:extLst>
      <p:ext uri="{BB962C8B-B14F-4D97-AF65-F5344CB8AC3E}">
        <p14:creationId xmlns:p14="http://schemas.microsoft.com/office/powerpoint/2010/main" val="1025953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descr="Stock exchange numbers">
            <a:extLst>
              <a:ext uri="{FF2B5EF4-FFF2-40B4-BE49-F238E27FC236}">
                <a16:creationId xmlns:a16="http://schemas.microsoft.com/office/drawing/2014/main" id="{28E930B8-E9A9-45C2-9DF5-C4864F602A78}"/>
              </a:ext>
            </a:extLst>
          </p:cNvPr>
          <p:cNvPicPr>
            <a:picLocks noChangeAspect="1"/>
          </p:cNvPicPr>
          <p:nvPr/>
        </p:nvPicPr>
        <p:blipFill rotWithShape="1">
          <a:blip r:embed="rId2"/>
          <a:srcRect t="6972" b="8758"/>
          <a:stretch/>
        </p:blipFill>
        <p:spPr>
          <a:xfrm>
            <a:off x="20" y="10"/>
            <a:ext cx="12191980" cy="6857990"/>
          </a:xfrm>
          <a:prstGeom prst="rect">
            <a:avLst/>
          </a:prstGeom>
        </p:spPr>
      </p:pic>
      <p:sp>
        <p:nvSpPr>
          <p:cNvPr id="14" name="Freeform: Shape 8">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293A27A-9D4B-4D4F-808F-3ED49D373C51}"/>
              </a:ext>
            </a:extLst>
          </p:cNvPr>
          <p:cNvSpPr>
            <a:spLocks noGrp="1"/>
          </p:cNvSpPr>
          <p:nvPr>
            <p:ph type="title"/>
          </p:nvPr>
        </p:nvSpPr>
        <p:spPr>
          <a:xfrm>
            <a:off x="841248" y="4199861"/>
            <a:ext cx="8856059" cy="1336826"/>
          </a:xfrm>
        </p:spPr>
        <p:txBody>
          <a:bodyPr vert="horz" lIns="91440" tIns="45720" rIns="91440" bIns="45720" rtlCol="0" anchor="b">
            <a:normAutofit/>
          </a:bodyPr>
          <a:lstStyle/>
          <a:p>
            <a:r>
              <a:rPr lang="en-US" sz="5400">
                <a:solidFill>
                  <a:srgbClr val="FFFFFF"/>
                </a:solidFill>
              </a:rPr>
              <a:t>The dataset</a:t>
            </a:r>
          </a:p>
        </p:txBody>
      </p:sp>
    </p:spTree>
    <p:extLst>
      <p:ext uri="{BB962C8B-B14F-4D97-AF65-F5344CB8AC3E}">
        <p14:creationId xmlns:p14="http://schemas.microsoft.com/office/powerpoint/2010/main" val="1733719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2408DA-96AF-4B89-9E49-D56CBB3964EE}"/>
              </a:ext>
            </a:extLst>
          </p:cNvPr>
          <p:cNvSpPr>
            <a:spLocks noGrp="1"/>
          </p:cNvSpPr>
          <p:nvPr>
            <p:ph type="title"/>
          </p:nvPr>
        </p:nvSpPr>
        <p:spPr>
          <a:xfrm>
            <a:off x="371094" y="1161288"/>
            <a:ext cx="3438144" cy="1124712"/>
          </a:xfrm>
        </p:spPr>
        <p:txBody>
          <a:bodyPr anchor="b">
            <a:normAutofit/>
          </a:bodyPr>
          <a:lstStyle/>
          <a:p>
            <a:r>
              <a:rPr lang="en-GB" sz="2800"/>
              <a:t>About the Dataset</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2055B3B-5923-4231-B0FA-8B0D0F2833FC}"/>
              </a:ext>
            </a:extLst>
          </p:cNvPr>
          <p:cNvSpPr>
            <a:spLocks noGrp="1"/>
          </p:cNvSpPr>
          <p:nvPr>
            <p:ph idx="1"/>
          </p:nvPr>
        </p:nvSpPr>
        <p:spPr>
          <a:xfrm>
            <a:off x="424814" y="2736342"/>
            <a:ext cx="3766186" cy="3207258"/>
          </a:xfrm>
        </p:spPr>
        <p:txBody>
          <a:bodyPr anchor="t">
            <a:normAutofit/>
          </a:bodyPr>
          <a:lstStyle/>
          <a:p>
            <a:r>
              <a:rPr lang="en-GB" sz="1700" b="1" i="0" dirty="0">
                <a:effectLst/>
                <a:latin typeface="zeitung"/>
              </a:rPr>
              <a:t>Drowsiness Detection</a:t>
            </a:r>
          </a:p>
          <a:p>
            <a:pPr marL="0" indent="0">
              <a:buNone/>
            </a:pPr>
            <a:r>
              <a:rPr lang="en-GB" sz="1700" b="1" dirty="0">
                <a:latin typeface="zeitung"/>
              </a:rPr>
              <a:t>    </a:t>
            </a:r>
            <a:r>
              <a:rPr lang="en-GB" sz="1700" dirty="0">
                <a:latin typeface="zeitung"/>
              </a:rPr>
              <a:t>Human Eye images, MRL Eye Dataset</a:t>
            </a:r>
            <a:endParaRPr lang="en-GB" sz="1700" i="0" dirty="0">
              <a:effectLst/>
              <a:latin typeface="zeitung"/>
            </a:endParaRPr>
          </a:p>
          <a:p>
            <a:r>
              <a:rPr lang="en-GB" sz="1700" u="sng" dirty="0">
                <a:solidFill>
                  <a:schemeClr val="accent1"/>
                </a:solidFill>
              </a:rPr>
              <a:t>https://www.kaggle.com/kutaykutlu/drowsiness-detection</a:t>
            </a:r>
          </a:p>
          <a:p>
            <a:endParaRPr lang="en-GB" sz="1700" dirty="0"/>
          </a:p>
          <a:p>
            <a:r>
              <a:rPr lang="en-GB" sz="1700" dirty="0"/>
              <a:t>48.000 files - Closed/Opened eyes</a:t>
            </a:r>
          </a:p>
          <a:p>
            <a:pPr lvl="1"/>
            <a:r>
              <a:rPr lang="en-GB" sz="1600" dirty="0"/>
              <a:t>PNG</a:t>
            </a:r>
          </a:p>
          <a:p>
            <a:pPr lvl="1"/>
            <a:r>
              <a:rPr lang="en-GB" sz="1600" dirty="0"/>
              <a:t>Grey Scale</a:t>
            </a:r>
          </a:p>
          <a:p>
            <a:pPr lvl="1"/>
            <a:r>
              <a:rPr lang="en-GB" sz="1600" dirty="0"/>
              <a:t>Different formats (</a:t>
            </a:r>
            <a:r>
              <a:rPr lang="en-GB" sz="1200" dirty="0"/>
              <a:t>e.g. 86x86 – 123x123)</a:t>
            </a:r>
          </a:p>
          <a:p>
            <a:endParaRPr lang="en-GB" sz="1700" dirty="0"/>
          </a:p>
        </p:txBody>
      </p:sp>
      <p:pic>
        <p:nvPicPr>
          <p:cNvPr id="5" name="Picture 4">
            <a:extLst>
              <a:ext uri="{FF2B5EF4-FFF2-40B4-BE49-F238E27FC236}">
                <a16:creationId xmlns:a16="http://schemas.microsoft.com/office/drawing/2014/main" id="{14D28F96-1313-43AB-9346-72052ABCB834}"/>
              </a:ext>
            </a:extLst>
          </p:cNvPr>
          <p:cNvPicPr>
            <a:picLocks noChangeAspect="1"/>
          </p:cNvPicPr>
          <p:nvPr/>
        </p:nvPicPr>
        <p:blipFill rotWithShape="1">
          <a:blip r:embed="rId3"/>
          <a:srcRect l="17750" t="25985" r="39917" b="4356"/>
          <a:stretch/>
        </p:blipFill>
        <p:spPr>
          <a:xfrm>
            <a:off x="4785360" y="0"/>
            <a:ext cx="7406638" cy="6855514"/>
          </a:xfrm>
          <a:prstGeom prst="rect">
            <a:avLst/>
          </a:prstGeom>
        </p:spPr>
      </p:pic>
    </p:spTree>
    <p:extLst>
      <p:ext uri="{BB962C8B-B14F-4D97-AF65-F5344CB8AC3E}">
        <p14:creationId xmlns:p14="http://schemas.microsoft.com/office/powerpoint/2010/main" val="334159857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olecular model and digital tablet on counter in lab">
            <a:extLst>
              <a:ext uri="{FF2B5EF4-FFF2-40B4-BE49-F238E27FC236}">
                <a16:creationId xmlns:a16="http://schemas.microsoft.com/office/drawing/2014/main" id="{9DFBA5BB-0C93-4278-B566-377A31FC029E}"/>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Freeform: Shape 8">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D30BDF8-A465-4FA6-A8D6-659A2A185EA2}"/>
              </a:ext>
            </a:extLst>
          </p:cNvPr>
          <p:cNvSpPr>
            <a:spLocks noGrp="1"/>
          </p:cNvSpPr>
          <p:nvPr>
            <p:ph type="title"/>
          </p:nvPr>
        </p:nvSpPr>
        <p:spPr>
          <a:xfrm>
            <a:off x="841248" y="4199861"/>
            <a:ext cx="8856059" cy="1336826"/>
          </a:xfrm>
        </p:spPr>
        <p:txBody>
          <a:bodyPr vert="horz" lIns="91440" tIns="45720" rIns="91440" bIns="45720" rtlCol="0" anchor="b">
            <a:normAutofit/>
          </a:bodyPr>
          <a:lstStyle/>
          <a:p>
            <a:r>
              <a:rPr lang="en-US" sz="4000" dirty="0">
                <a:solidFill>
                  <a:schemeClr val="bg1"/>
                </a:solidFill>
              </a:rPr>
              <a:t>The proposed solution</a:t>
            </a:r>
            <a:endParaRPr lang="en-US" sz="4200" dirty="0">
              <a:solidFill>
                <a:schemeClr val="bg1"/>
              </a:solidFill>
            </a:endParaRPr>
          </a:p>
        </p:txBody>
      </p:sp>
    </p:spTree>
    <p:extLst>
      <p:ext uri="{BB962C8B-B14F-4D97-AF65-F5344CB8AC3E}">
        <p14:creationId xmlns:p14="http://schemas.microsoft.com/office/powerpoint/2010/main" val="23582676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Tema do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3155F6EA003874895CE7FCEE613F687" ma:contentTypeVersion="13" ma:contentTypeDescription="Create a new document." ma:contentTypeScope="" ma:versionID="e59f4424b21d12c742a0fa21f452aa26">
  <xsd:schema xmlns:xsd="http://www.w3.org/2001/XMLSchema" xmlns:xs="http://www.w3.org/2001/XMLSchema" xmlns:p="http://schemas.microsoft.com/office/2006/metadata/properties" xmlns:ns3="7a8bc494-1a81-4165-bb10-b2fbc169b870" xmlns:ns4="98078c14-e274-4c03-917c-43b5e6a10b3f" targetNamespace="http://schemas.microsoft.com/office/2006/metadata/properties" ma:root="true" ma:fieldsID="76ace64bc4a21480d22643d6cd434b50" ns3:_="" ns4:_="">
    <xsd:import namespace="7a8bc494-1a81-4165-bb10-b2fbc169b870"/>
    <xsd:import namespace="98078c14-e274-4c03-917c-43b5e6a10b3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DateTaken" minOccurs="0"/>
                <xsd:element ref="ns4:MediaServiceAutoKeyPoints" minOccurs="0"/>
                <xsd:element ref="ns4:MediaServiceKeyPoint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8bc494-1a81-4165-bb10-b2fbc169b87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078c14-e274-4c03-917c-43b5e6a10b3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773D71-FC33-477A-BB7B-E1959F1F3002}">
  <ds:schemaRefs>
    <ds:schemaRef ds:uri="http://schemas.microsoft.com/sharepoint/v3/contenttype/forms"/>
  </ds:schemaRefs>
</ds:datastoreItem>
</file>

<file path=customXml/itemProps2.xml><?xml version="1.0" encoding="utf-8"?>
<ds:datastoreItem xmlns:ds="http://schemas.openxmlformats.org/officeDocument/2006/customXml" ds:itemID="{FD0B10FF-56AF-4FD1-A61F-D8AB706FDB8E}">
  <ds:schemaRefs>
    <ds:schemaRef ds:uri="http://www.w3.org/XML/1998/namespace"/>
    <ds:schemaRef ds:uri="98078c14-e274-4c03-917c-43b5e6a10b3f"/>
    <ds:schemaRef ds:uri="http://schemas.microsoft.com/office/2006/documentManagement/types"/>
    <ds:schemaRef ds:uri="http://purl.org/dc/elements/1.1/"/>
    <ds:schemaRef ds:uri="http://purl.org/dc/dcmitype/"/>
    <ds:schemaRef ds:uri="http://schemas.openxmlformats.org/package/2006/metadata/core-properties"/>
    <ds:schemaRef ds:uri="http://purl.org/dc/terms/"/>
    <ds:schemaRef ds:uri="http://schemas.microsoft.com/office/2006/metadata/properties"/>
    <ds:schemaRef ds:uri="http://schemas.microsoft.com/office/infopath/2007/PartnerControls"/>
    <ds:schemaRef ds:uri="7a8bc494-1a81-4165-bb10-b2fbc169b870"/>
  </ds:schemaRefs>
</ds:datastoreItem>
</file>

<file path=customXml/itemProps3.xml><?xml version="1.0" encoding="utf-8"?>
<ds:datastoreItem xmlns:ds="http://schemas.openxmlformats.org/officeDocument/2006/customXml" ds:itemID="{42ED8E70-C9CB-4317-91CF-0DD48460AA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8bc494-1a81-4165-bb10-b2fbc169b870"/>
    <ds:schemaRef ds:uri="98078c14-e274-4c03-917c-43b5e6a10b3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4322</TotalTime>
  <Words>1187</Words>
  <Application>Microsoft Office PowerPoint</Application>
  <PresentationFormat>Widescreen</PresentationFormat>
  <Paragraphs>195</Paragraphs>
  <Slides>30</Slides>
  <Notes>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30</vt:i4>
      </vt:variant>
    </vt:vector>
  </HeadingPairs>
  <TitlesOfParts>
    <vt:vector size="43" baseType="lpstr">
      <vt:lpstr>-apple-system</vt:lpstr>
      <vt:lpstr>Arial</vt:lpstr>
      <vt:lpstr>Calibri</vt:lpstr>
      <vt:lpstr>Calibri Light</vt:lpstr>
      <vt:lpstr>Cambria</vt:lpstr>
      <vt:lpstr>charter</vt:lpstr>
      <vt:lpstr>Copperplate Gothic Bold</vt:lpstr>
      <vt:lpstr>inherit</vt:lpstr>
      <vt:lpstr>proxima_novaregular</vt:lpstr>
      <vt:lpstr>sohne</vt:lpstr>
      <vt:lpstr>zeitung</vt:lpstr>
      <vt:lpstr>Office Theme</vt:lpstr>
      <vt:lpstr>1_Office Theme</vt:lpstr>
      <vt:lpstr>PowerPoint Presentation</vt:lpstr>
      <vt:lpstr>The problem</vt:lpstr>
      <vt:lpstr>PowerPoint Presentation</vt:lpstr>
      <vt:lpstr>The solution</vt:lpstr>
      <vt:lpstr>PowerPoint Presentation</vt:lpstr>
      <vt:lpstr>PowerPoint Presentation</vt:lpstr>
      <vt:lpstr>The dataset</vt:lpstr>
      <vt:lpstr>About the Dataset</vt:lpstr>
      <vt:lpstr>The proposed solution</vt:lpstr>
      <vt:lpstr>Implementation </vt:lpstr>
      <vt:lpstr>Open CV</vt:lpstr>
      <vt:lpstr>Detection of faces and eyes</vt:lpstr>
      <vt:lpstr>The preprocessing</vt:lpstr>
      <vt:lpstr>Pre processing</vt:lpstr>
      <vt:lpstr>Pre processing</vt:lpstr>
      <vt:lpstr>The architecture of CNN model</vt:lpstr>
      <vt:lpstr>Inception V3 architecture</vt:lpstr>
      <vt:lpstr>Vgg16 architecture</vt:lpstr>
      <vt:lpstr>Configurations of the model</vt:lpstr>
      <vt:lpstr>The performance </vt:lpstr>
      <vt:lpstr>Comparisons among the models</vt:lpstr>
      <vt:lpstr>The main challenges</vt:lpstr>
      <vt:lpstr>Challenges</vt:lpstr>
      <vt:lpstr>Challenges</vt:lpstr>
      <vt:lpstr>How were applied the different techniques</vt:lpstr>
      <vt:lpstr>PowerPoint Presentation</vt:lpstr>
      <vt:lpstr>Lessons learned and Conclusions</vt:lpstr>
      <vt:lpstr>Thank you.  Any questions?</vt:lpstr>
      <vt:lpstr>Attachments</vt:lpstr>
      <vt:lpstr>Convolutional Neural Network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Fanti Coelho Lima Rachel (Student Com20)</dc:creator>
  <cp:lastModifiedBy>Fanti Coelho Lima Rachel (Student Com20)</cp:lastModifiedBy>
  <cp:revision>127</cp:revision>
  <dcterms:created xsi:type="dcterms:W3CDTF">2021-11-30T16:53:30Z</dcterms:created>
  <dcterms:modified xsi:type="dcterms:W3CDTF">2022-01-11T22:22:50Z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0x01010093155F6EA003874895CE7FCEE613F687</vt:lpwstr>
  </property>
</Properties>
</file>